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67" r:id="rId2"/>
    <p:sldId id="455" r:id="rId3"/>
    <p:sldId id="448" r:id="rId4"/>
    <p:sldId id="456" r:id="rId5"/>
    <p:sldId id="459" r:id="rId6"/>
    <p:sldId id="460" r:id="rId7"/>
    <p:sldId id="461" r:id="rId8"/>
    <p:sldId id="462" r:id="rId9"/>
    <p:sldId id="457" r:id="rId10"/>
    <p:sldId id="463" r:id="rId11"/>
    <p:sldId id="466" r:id="rId12"/>
    <p:sldId id="464" r:id="rId13"/>
    <p:sldId id="467" r:id="rId14"/>
    <p:sldId id="452" r:id="rId15"/>
    <p:sldId id="468" r:id="rId16"/>
    <p:sldId id="469" r:id="rId17"/>
    <p:sldId id="313" r:id="rId1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95" autoAdjust="0"/>
  </p:normalViewPr>
  <p:slideViewPr>
    <p:cSldViewPr snapToGrid="0" snapToObjects="1">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AA8B36-BBB6-45F0-BD06-731C5B5A1BF7}" type="datetimeFigureOut">
              <a:rPr lang="en-US" smtClean="0"/>
              <a:pPr/>
              <a:t>1/21/2015</a:t>
            </a:fld>
            <a:endParaRPr lang="en-Z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FC2F8C-61C6-43D9-99EC-EA68A0C7738D}" type="slidenum">
              <a:rPr lang="en-ZA" smtClean="0"/>
              <a:pPr/>
              <a:t>‹#›</a:t>
            </a:fld>
            <a:endParaRPr lang="en-Z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E1270880-8302-40BB-954A-C3BB03C2DDA8}" type="datetimeFigureOut">
              <a:rPr lang="en-US"/>
              <a:pPr/>
              <a:t>1/21/2015</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B604F9D-BB79-46E4-A3A4-08DF89FE1DD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txBox="1">
            <a:spLocks noGrp="1" noChangeArrowheads="1"/>
          </p:cNvSpPr>
          <p:nvPr/>
        </p:nvSpPr>
        <p:spPr bwMode="auto">
          <a:xfrm>
            <a:off x="0" y="0"/>
            <a:ext cx="2970213" cy="457200"/>
          </a:xfrm>
          <a:prstGeom prst="rect">
            <a:avLst/>
          </a:prstGeom>
          <a:noFill/>
          <a:ln w="9525">
            <a:noFill/>
            <a:miter lim="800000"/>
            <a:headEnd/>
            <a:tailEnd/>
          </a:ln>
        </p:spPr>
        <p:txBody>
          <a:bodyPr lIns="88606" tIns="44303" rIns="88606" bIns="44303"/>
          <a:lstStyle/>
          <a:p>
            <a:pPr defTabSz="885825" eaLnBrk="0" hangingPunct="0"/>
            <a:r>
              <a:rPr lang="en-GB" sz="1200">
                <a:latin typeface="Times"/>
              </a:rPr>
              <a:t>Olifants River Water Resources Development Project (ORWRDP)</a:t>
            </a:r>
          </a:p>
        </p:txBody>
      </p:sp>
      <p:sp>
        <p:nvSpPr>
          <p:cNvPr id="43011" name="Rectangle 6"/>
          <p:cNvSpPr txBox="1">
            <a:spLocks noGrp="1" noChangeArrowheads="1"/>
          </p:cNvSpPr>
          <p:nvPr/>
        </p:nvSpPr>
        <p:spPr bwMode="auto">
          <a:xfrm>
            <a:off x="0" y="8685213"/>
            <a:ext cx="2970213" cy="457200"/>
          </a:xfrm>
          <a:prstGeom prst="rect">
            <a:avLst/>
          </a:prstGeom>
          <a:noFill/>
          <a:ln w="9525">
            <a:noFill/>
            <a:miter lim="800000"/>
            <a:headEnd/>
            <a:tailEnd/>
          </a:ln>
        </p:spPr>
        <p:txBody>
          <a:bodyPr lIns="88606" tIns="44303" rIns="88606" bIns="44303" anchor="b"/>
          <a:lstStyle/>
          <a:p>
            <a:pPr defTabSz="885825" eaLnBrk="0" hangingPunct="0"/>
            <a:r>
              <a:rPr lang="en-GB" sz="1200">
                <a:latin typeface="Times"/>
              </a:rPr>
              <a:t>ORWRDP: ROF meeting</a:t>
            </a:r>
          </a:p>
        </p:txBody>
      </p:sp>
      <p:sp>
        <p:nvSpPr>
          <p:cNvPr id="4301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8606" tIns="44303" rIns="88606" bIns="44303" anchor="b"/>
          <a:lstStyle/>
          <a:p>
            <a:pPr algn="r" defTabSz="885825" eaLnBrk="0" hangingPunct="0"/>
            <a:fld id="{E75C48BF-6A6D-4241-8D60-960B49ACE915}" type="slidenum">
              <a:rPr lang="en-GB" sz="1200">
                <a:latin typeface="Times"/>
              </a:rPr>
              <a:pPr algn="r" defTabSz="885825" eaLnBrk="0" hangingPunct="0"/>
              <a:t>5</a:t>
            </a:fld>
            <a:endParaRPr lang="en-GB" sz="1200">
              <a:latin typeface="Times"/>
            </a:endParaRPr>
          </a:p>
        </p:txBody>
      </p:sp>
      <p:sp>
        <p:nvSpPr>
          <p:cNvPr id="430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4" name="Rectangle 3"/>
          <p:cNvSpPr>
            <a:spLocks noGrp="1" noChangeArrowheads="1"/>
          </p:cNvSpPr>
          <p:nvPr>
            <p:ph type="body" idx="1"/>
          </p:nvPr>
        </p:nvSpPr>
        <p:spPr bwMode="auto">
          <a:noFill/>
        </p:spPr>
        <p:txBody>
          <a:bodyPr wrap="square" lIns="88606" tIns="44303" rIns="88606" bIns="44303"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44035" name="Rectangle 3"/>
          <p:cNvSpPr>
            <a:spLocks noGrp="1" noChangeArrowheads="1"/>
          </p:cNvSpPr>
          <p:nvPr>
            <p:ph type="body" idx="1"/>
          </p:nvPr>
        </p:nvSpPr>
        <p:spPr bwMode="auto">
          <a:xfrm>
            <a:off x="914400" y="4341813"/>
            <a:ext cx="5029200" cy="4116387"/>
          </a:xfrm>
          <a:noFill/>
        </p:spPr>
        <p:txBody>
          <a:bodyPr wrap="square" lIns="91574" tIns="45788" rIns="91574" bIns="45788"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44035" name="Rectangle 3"/>
          <p:cNvSpPr>
            <a:spLocks noGrp="1" noChangeArrowheads="1"/>
          </p:cNvSpPr>
          <p:nvPr>
            <p:ph type="body" idx="1"/>
          </p:nvPr>
        </p:nvSpPr>
        <p:spPr bwMode="auto">
          <a:xfrm>
            <a:off x="914400" y="4341813"/>
            <a:ext cx="5029200" cy="4116387"/>
          </a:xfrm>
          <a:noFill/>
        </p:spPr>
        <p:txBody>
          <a:bodyPr wrap="square" lIns="91574" tIns="45788" rIns="91574" bIns="45788"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45059" name="Rectangle 3"/>
          <p:cNvSpPr>
            <a:spLocks noGrp="1" noChangeArrowheads="1"/>
          </p:cNvSpPr>
          <p:nvPr>
            <p:ph type="body" idx="1"/>
          </p:nvPr>
        </p:nvSpPr>
        <p:spPr bwMode="auto">
          <a:xfrm>
            <a:off x="914400" y="4341813"/>
            <a:ext cx="5029200" cy="4116387"/>
          </a:xfrm>
          <a:noFill/>
        </p:spPr>
        <p:txBody>
          <a:bodyPr wrap="square" lIns="91574" tIns="45788" rIns="91574" bIns="45788"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45059" name="Rectangle 3"/>
          <p:cNvSpPr>
            <a:spLocks noGrp="1" noChangeArrowheads="1"/>
          </p:cNvSpPr>
          <p:nvPr>
            <p:ph type="body" idx="1"/>
          </p:nvPr>
        </p:nvSpPr>
        <p:spPr bwMode="auto">
          <a:xfrm>
            <a:off x="914400" y="4341813"/>
            <a:ext cx="5029200" cy="4116387"/>
          </a:xfrm>
          <a:noFill/>
        </p:spPr>
        <p:txBody>
          <a:bodyPr wrap="square" lIns="91574" tIns="45788" rIns="91574" bIns="45788"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45059" name="Rectangle 3"/>
          <p:cNvSpPr>
            <a:spLocks noGrp="1" noChangeArrowheads="1"/>
          </p:cNvSpPr>
          <p:nvPr>
            <p:ph type="body" idx="1"/>
          </p:nvPr>
        </p:nvSpPr>
        <p:spPr bwMode="auto">
          <a:xfrm>
            <a:off x="914400" y="4341813"/>
            <a:ext cx="5029200" cy="4116387"/>
          </a:xfrm>
          <a:noFill/>
        </p:spPr>
        <p:txBody>
          <a:bodyPr wrap="square" lIns="91574" tIns="45788" rIns="91574" bIns="45788"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45059" name="Rectangle 3"/>
          <p:cNvSpPr>
            <a:spLocks noGrp="1" noChangeArrowheads="1"/>
          </p:cNvSpPr>
          <p:nvPr>
            <p:ph type="body" idx="1"/>
          </p:nvPr>
        </p:nvSpPr>
        <p:spPr bwMode="auto">
          <a:xfrm>
            <a:off x="914400" y="4341813"/>
            <a:ext cx="5029200" cy="4116387"/>
          </a:xfrm>
          <a:noFill/>
        </p:spPr>
        <p:txBody>
          <a:bodyPr wrap="square" lIns="91574" tIns="45788" rIns="91574" bIns="45788" numCol="1" anchor="t" anchorCtr="0" compatLnSpc="1">
            <a:prstTxWarp prst="textNoShape">
              <a:avLst/>
            </a:prstTxWarp>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F2E76B0E-897D-4C6A-8FF7-19FE09246C0B}" type="datetimeFigureOut">
              <a:rPr lang="en-US"/>
              <a:pPr/>
              <a:t>1/21/2015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8F22BF9-EDD8-4C13-A4B4-B7279DB97AF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5287CDD2-442D-4FB6-887F-8A80EEDCD13F}" type="datetimeFigureOut">
              <a:rPr lang="en-US"/>
              <a:pPr/>
              <a:t>1/21/2015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50FB5673-6ED9-4F74-9ACF-9134C29E280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89AD13EB-2BBB-4300-A225-ADEF0C890D9E}" type="datetimeFigureOut">
              <a:rPr lang="en-US"/>
              <a:pPr/>
              <a:t>1/21/2015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B7702367-3A09-4ACF-8D81-F61A01AECCB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0DB7C038-1420-4D7B-8A68-38B1F20319A9}" type="datetimeFigureOut">
              <a:rPr lang="en-US"/>
              <a:pPr/>
              <a:t>1/21/2015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C0CEF545-9C6E-4F58-B9E1-5A2BDBC632D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7AA3C7CF-32A5-4187-A431-CB8DA5A339FF}" type="datetimeFigureOut">
              <a:rPr lang="en-US"/>
              <a:pPr/>
              <a:t>1/21/2015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BDB1E82F-DD96-4E6C-B2CC-65BE6650A5D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1AC3F0B5-7048-4940-92D2-1723586B10B6}" type="datetimeFigureOut">
              <a:rPr lang="en-US"/>
              <a:pPr/>
              <a:t>1/21/2015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3A3EBF26-A9D8-40E9-85F0-BEB8B73D867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A6F5CBEA-86D1-4325-B89F-40B46E076A41}" type="datetimeFigureOut">
              <a:rPr lang="en-US"/>
              <a:pPr/>
              <a:t>1/21/2015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C32697F-8D41-410F-B4B0-89D2DC264E2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882DC624-8413-4A51-B21F-A36CB772DA27}" type="datetimeFigureOut">
              <a:rPr lang="en-US"/>
              <a:pPr/>
              <a:t>1/21/2015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C6228E1F-37B2-4ADE-B7A4-8C584E3C3C3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260658CA-1AB3-46C4-ABFA-DBA939026A0B}" type="datetimeFigureOut">
              <a:rPr lang="en-US"/>
              <a:pPr/>
              <a:t>1/21/2015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F042E4E0-B377-448D-9D16-8048A21AA43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F5268401-B456-4B45-8B78-6CF6046E3779}" type="datetimeFigureOut">
              <a:rPr lang="en-US"/>
              <a:pPr/>
              <a:t>1/21/2015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AB47AB19-0284-497B-8D9E-38C7DA958A6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7F35230-FB05-48E4-88CA-FC59B369148F}" type="datetimeFigureOut">
              <a:rPr lang="en-US"/>
              <a:pPr/>
              <a:t>1/21/2015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04997FA5-6F1B-41B9-93F8-BFFD7EC75E3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Slide Content Backround.jpg"/>
          <p:cNvPicPr>
            <a:picLocks noChangeAspect="1"/>
          </p:cNvPicPr>
          <p:nvPr userDrawn="1"/>
        </p:nvPicPr>
        <p:blipFill>
          <a:blip r:embed="rId13"/>
          <a:srcRect/>
          <a:stretch>
            <a:fillRect/>
          </a:stretch>
        </p:blipFill>
        <p:spPr bwMode="auto">
          <a:xfrm>
            <a:off x="0" y="0"/>
            <a:ext cx="9144000" cy="6861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mailto:MdletsheM@dwa.gov.z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236" y="983673"/>
            <a:ext cx="8726528" cy="4348492"/>
          </a:xfrm>
          <a:ln>
            <a:solidFill>
              <a:schemeClr val="tx1"/>
            </a:solidFill>
          </a:ln>
        </p:spPr>
        <p:style>
          <a:lnRef idx="0">
            <a:schemeClr val="accent5"/>
          </a:lnRef>
          <a:fillRef idx="3">
            <a:schemeClr val="accent5"/>
          </a:fillRef>
          <a:effectRef idx="3">
            <a:schemeClr val="accent5"/>
          </a:effectRef>
          <a:fontRef idx="minor">
            <a:schemeClr val="lt1"/>
          </a:fontRef>
        </p:style>
        <p:txBody>
          <a:bodyPr/>
          <a:lstStyle/>
          <a:p>
            <a:pPr lvl="1" algn="ctr">
              <a:buNone/>
            </a:pPr>
            <a:r>
              <a:rPr lang="en-ZA" sz="4400" b="1" dirty="0" smtClean="0">
                <a:solidFill>
                  <a:schemeClr val="tx1"/>
                </a:solidFill>
                <a:latin typeface="Arial Narrow" pitchFamily="34" charset="0"/>
              </a:rPr>
              <a:t>COMPULSORY BRIEFING SESSION:</a:t>
            </a:r>
          </a:p>
          <a:p>
            <a:pPr lvl="1" algn="ctr">
              <a:buNone/>
            </a:pPr>
            <a:endParaRPr lang="en-ZA" sz="4000" b="1" dirty="0" smtClean="0">
              <a:solidFill>
                <a:schemeClr val="tx1"/>
              </a:solidFill>
              <a:latin typeface="Arial Narrow" pitchFamily="34" charset="0"/>
            </a:endParaRPr>
          </a:p>
          <a:p>
            <a:pPr lvl="1" algn="ctr">
              <a:buNone/>
            </a:pPr>
            <a:r>
              <a:rPr lang="en-ZA" sz="4000" b="1" dirty="0" smtClean="0">
                <a:solidFill>
                  <a:schemeClr val="tx1"/>
                </a:solidFill>
                <a:latin typeface="Arial Narrow" pitchFamily="34" charset="0"/>
              </a:rPr>
              <a:t>Tenders: WP0485 WTE and W1014 WTE</a:t>
            </a:r>
          </a:p>
          <a:p>
            <a:pPr lvl="1" algn="ctr">
              <a:buNone/>
            </a:pPr>
            <a:endParaRPr lang="en-ZA" sz="4400" b="1" dirty="0" smtClean="0">
              <a:solidFill>
                <a:schemeClr val="tx1"/>
              </a:solidFill>
              <a:latin typeface="Arial Narrow" pitchFamily="34" charset="0"/>
            </a:endParaRPr>
          </a:p>
          <a:p>
            <a:pPr lvl="1" algn="ctr">
              <a:buNone/>
            </a:pPr>
            <a:r>
              <a:rPr lang="en-ZA" sz="3600" b="1" smtClean="0">
                <a:solidFill>
                  <a:schemeClr val="tx1"/>
                </a:solidFill>
                <a:latin typeface="Arial Narrow" pitchFamily="34" charset="0"/>
              </a:rPr>
              <a:t>07 - 19 </a:t>
            </a:r>
            <a:r>
              <a:rPr lang="en-ZA" sz="3600" b="1" smtClean="0">
                <a:solidFill>
                  <a:schemeClr val="tx1"/>
                </a:solidFill>
                <a:latin typeface="Arial Narrow" pitchFamily="34" charset="0"/>
              </a:rPr>
              <a:t>January </a:t>
            </a:r>
            <a:r>
              <a:rPr lang="en-ZA" sz="3600" b="1" dirty="0" smtClean="0">
                <a:solidFill>
                  <a:schemeClr val="tx1"/>
                </a:solidFill>
                <a:latin typeface="Arial Narrow" pitchFamily="34" charset="0"/>
              </a:rPr>
              <a:t>2015</a:t>
            </a:r>
          </a:p>
          <a:p>
            <a:pPr lvl="1" algn="ctr">
              <a:buNone/>
            </a:pPr>
            <a:endParaRPr lang="en-ZA" sz="3600" dirty="0">
              <a:solidFill>
                <a:schemeClr val="tx1"/>
              </a:solidFill>
              <a:latin typeface="Arial Narrow" pitchFamily="34" charset="0"/>
            </a:endParaRPr>
          </a:p>
        </p:txBody>
      </p:sp>
      <p:pic>
        <p:nvPicPr>
          <p:cNvPr id="1026" name="Picture 2" descr="http://www.dwa.gov.za/downloads/mediaproduction/DWAS/DWAS%20logo%20email.jpg"/>
          <p:cNvPicPr>
            <a:picLocks noChangeAspect="1" noChangeArrowheads="1"/>
          </p:cNvPicPr>
          <p:nvPr/>
        </p:nvPicPr>
        <p:blipFill>
          <a:blip r:embed="rId2"/>
          <a:srcRect/>
          <a:stretch>
            <a:fillRect/>
          </a:stretch>
        </p:blipFill>
        <p:spPr bwMode="auto">
          <a:xfrm>
            <a:off x="154236" y="5332165"/>
            <a:ext cx="2456762" cy="716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6553200" y="6248400"/>
            <a:ext cx="1905000" cy="457200"/>
          </a:xfrm>
          <a:prstGeom prst="rect">
            <a:avLst/>
          </a:prstGeom>
          <a:noFill/>
          <a:ln>
            <a:miter lim="800000"/>
            <a:headEnd/>
            <a:tailEnd/>
          </a:ln>
        </p:spPr>
        <p:txBody>
          <a:bodyPr/>
          <a:lstStyle/>
          <a:p>
            <a:pPr algn="r" eaLnBrk="0" hangingPunct="0">
              <a:defRPr/>
            </a:pPr>
            <a:fld id="{50B5F3D2-EAA4-4FAA-A4B1-C292533E8393}" type="slidenum">
              <a:rPr lang="en-GB" sz="1400">
                <a:latin typeface="+mn-lt"/>
              </a:rPr>
              <a:pPr algn="r" eaLnBrk="0" hangingPunct="0">
                <a:defRPr/>
              </a:pPr>
              <a:t>10</a:t>
            </a:fld>
            <a:endParaRPr lang="en-GB" sz="1400" dirty="0">
              <a:latin typeface="+mn-lt"/>
            </a:endParaRPr>
          </a:p>
        </p:txBody>
      </p:sp>
      <p:sp>
        <p:nvSpPr>
          <p:cNvPr id="29699" name="Rectangle 4"/>
          <p:cNvSpPr>
            <a:spLocks noGrp="1" noChangeArrowheads="1"/>
          </p:cNvSpPr>
          <p:nvPr>
            <p:ph type="subTitle" idx="4294967295"/>
          </p:nvPr>
        </p:nvSpPr>
        <p:spPr>
          <a:xfrm>
            <a:off x="538163" y="1295400"/>
            <a:ext cx="8148637" cy="4160838"/>
          </a:xfrm>
          <a:prstGeom prst="rect">
            <a:avLst/>
          </a:prstGeom>
        </p:spPr>
        <p:txBody>
          <a:bodyPr/>
          <a:lstStyle/>
          <a:p>
            <a:pPr marL="0" indent="0" eaLnBrk="1" hangingPunct="1">
              <a:lnSpc>
                <a:spcPct val="80000"/>
              </a:lnSpc>
              <a:spcBef>
                <a:spcPct val="0"/>
              </a:spcBef>
              <a:buFont typeface="Arial" pitchFamily="34" charset="0"/>
              <a:buNone/>
            </a:pPr>
            <a:r>
              <a:rPr lang="en-GB" sz="2800" b="1" u="sng" dirty="0" smtClean="0"/>
              <a:t>Current procurement system</a:t>
            </a:r>
            <a:r>
              <a:rPr lang="en-GB" sz="2800" b="1" dirty="0" smtClean="0"/>
              <a:t>: </a:t>
            </a:r>
            <a:r>
              <a:rPr lang="en-GB" sz="2800" dirty="0" smtClean="0"/>
              <a:t>in terms of PFMA and PPPFA per project (contractors)</a:t>
            </a:r>
          </a:p>
          <a:p>
            <a:pPr marL="0" indent="0" eaLnBrk="1" hangingPunct="1">
              <a:lnSpc>
                <a:spcPct val="80000"/>
              </a:lnSpc>
              <a:spcBef>
                <a:spcPct val="0"/>
              </a:spcBef>
              <a:buFont typeface="Arial" pitchFamily="34" charset="0"/>
              <a:buNone/>
            </a:pPr>
            <a:endParaRPr lang="en-GB" sz="2800" b="1" dirty="0" smtClean="0"/>
          </a:p>
          <a:p>
            <a:pPr marL="0" indent="0" eaLnBrk="1" hangingPunct="1">
              <a:lnSpc>
                <a:spcPct val="80000"/>
              </a:lnSpc>
              <a:spcBef>
                <a:spcPct val="0"/>
              </a:spcBef>
              <a:buFont typeface="Arial" pitchFamily="34" charset="0"/>
              <a:buNone/>
            </a:pPr>
            <a:r>
              <a:rPr lang="en-GB" sz="2800" b="1" u="sng" dirty="0" smtClean="0"/>
              <a:t>Challenges</a:t>
            </a:r>
            <a:r>
              <a:rPr lang="en-GB" sz="2800" b="1" dirty="0" smtClean="0"/>
              <a:t>: </a:t>
            </a:r>
          </a:p>
          <a:p>
            <a:pPr marL="0" indent="0" eaLnBrk="1" hangingPunct="1">
              <a:lnSpc>
                <a:spcPct val="80000"/>
              </a:lnSpc>
              <a:spcBef>
                <a:spcPct val="0"/>
              </a:spcBef>
              <a:buFont typeface="Arial" pitchFamily="34" charset="0"/>
              <a:buNone/>
            </a:pPr>
            <a:r>
              <a:rPr lang="en-GB" sz="2800" dirty="0" smtClean="0"/>
              <a:t>time wasted on SCM processes; delays in projects; poor contract management; over-utilisation of established companies; lack of competition in the sector; extent of fronting and lack of skills transfer to emerging entities </a:t>
            </a:r>
          </a:p>
          <a:p>
            <a:pPr marL="0" indent="0" algn="ctr" eaLnBrk="1" hangingPunct="1">
              <a:lnSpc>
                <a:spcPct val="80000"/>
              </a:lnSpc>
              <a:spcBef>
                <a:spcPct val="0"/>
              </a:spcBef>
              <a:buFont typeface="Arial" pitchFamily="34" charset="0"/>
              <a:buNone/>
            </a:pPr>
            <a:endParaRPr lang="en-US" sz="2800" b="1" dirty="0" smtClean="0"/>
          </a:p>
        </p:txBody>
      </p:sp>
      <p:sp>
        <p:nvSpPr>
          <p:cNvPr id="29700" name="Title 4"/>
          <p:cNvSpPr>
            <a:spLocks noGrp="1"/>
          </p:cNvSpPr>
          <p:nvPr>
            <p:ph type="ctrTitle" idx="4294967295"/>
          </p:nvPr>
        </p:nvSpPr>
        <p:spPr>
          <a:xfrm>
            <a:off x="538163" y="0"/>
            <a:ext cx="8382000" cy="762000"/>
          </a:xfrm>
          <a:prstGeom prst="rect">
            <a:avLst/>
          </a:prstGeom>
        </p:spPr>
        <p:txBody>
          <a:bodyPr/>
          <a:lstStyle/>
          <a:p>
            <a:pPr eaLnBrk="1" hangingPunct="1">
              <a:lnSpc>
                <a:spcPct val="80000"/>
              </a:lnSpc>
            </a:pPr>
            <a:r>
              <a:rPr lang="en-GB" sz="3600" b="1" dirty="0" smtClean="0"/>
              <a:t>Sourcing of services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6553200" y="6248400"/>
            <a:ext cx="1905000" cy="457200"/>
          </a:xfrm>
          <a:prstGeom prst="rect">
            <a:avLst/>
          </a:prstGeom>
          <a:noFill/>
          <a:ln>
            <a:miter lim="800000"/>
            <a:headEnd/>
            <a:tailEnd/>
          </a:ln>
        </p:spPr>
        <p:txBody>
          <a:bodyPr/>
          <a:lstStyle/>
          <a:p>
            <a:pPr algn="r" eaLnBrk="0" hangingPunct="0">
              <a:defRPr/>
            </a:pPr>
            <a:fld id="{50B5F3D2-EAA4-4FAA-A4B1-C292533E8393}" type="slidenum">
              <a:rPr lang="en-GB" sz="1400">
                <a:latin typeface="+mn-lt"/>
              </a:rPr>
              <a:pPr algn="r" eaLnBrk="0" hangingPunct="0">
                <a:defRPr/>
              </a:pPr>
              <a:t>11</a:t>
            </a:fld>
            <a:endParaRPr lang="en-GB" sz="1400" dirty="0">
              <a:latin typeface="+mn-lt"/>
            </a:endParaRPr>
          </a:p>
        </p:txBody>
      </p:sp>
      <p:sp>
        <p:nvSpPr>
          <p:cNvPr id="29699" name="Rectangle 4"/>
          <p:cNvSpPr>
            <a:spLocks noGrp="1" noChangeArrowheads="1"/>
          </p:cNvSpPr>
          <p:nvPr>
            <p:ph type="subTitle" idx="4294967295"/>
          </p:nvPr>
        </p:nvSpPr>
        <p:spPr>
          <a:xfrm>
            <a:off x="538163" y="1295400"/>
            <a:ext cx="8148637" cy="4160838"/>
          </a:xfrm>
          <a:prstGeom prst="rect">
            <a:avLst/>
          </a:prstGeom>
        </p:spPr>
        <p:txBody>
          <a:bodyPr/>
          <a:lstStyle/>
          <a:p>
            <a:pPr marL="0" indent="0" algn="ctr" eaLnBrk="1" hangingPunct="1">
              <a:lnSpc>
                <a:spcPct val="80000"/>
              </a:lnSpc>
              <a:spcBef>
                <a:spcPct val="0"/>
              </a:spcBef>
              <a:buFont typeface="Arial" pitchFamily="34" charset="0"/>
              <a:buNone/>
            </a:pPr>
            <a:endParaRPr lang="en-GB" sz="2800" dirty="0" smtClean="0"/>
          </a:p>
          <a:p>
            <a:pPr marL="0" indent="0" algn="ctr" eaLnBrk="1" hangingPunct="1">
              <a:lnSpc>
                <a:spcPct val="80000"/>
              </a:lnSpc>
              <a:spcBef>
                <a:spcPct val="0"/>
              </a:spcBef>
              <a:buFont typeface="Arial" pitchFamily="34" charset="0"/>
              <a:buNone/>
            </a:pPr>
            <a:endParaRPr lang="en-GB" sz="2800" dirty="0" smtClean="0"/>
          </a:p>
          <a:p>
            <a:pPr marL="0" indent="0" algn="ctr" eaLnBrk="1" hangingPunct="1">
              <a:lnSpc>
                <a:spcPct val="80000"/>
              </a:lnSpc>
              <a:spcBef>
                <a:spcPct val="0"/>
              </a:spcBef>
              <a:buFont typeface="Arial" pitchFamily="34" charset="0"/>
              <a:buNone/>
            </a:pPr>
            <a:endParaRPr lang="en-GB" sz="2800" dirty="0" smtClean="0"/>
          </a:p>
          <a:p>
            <a:pPr marL="0" indent="0" algn="ctr" eaLnBrk="1" hangingPunct="1">
              <a:lnSpc>
                <a:spcPct val="80000"/>
              </a:lnSpc>
              <a:spcBef>
                <a:spcPct val="0"/>
              </a:spcBef>
              <a:buFont typeface="Arial" pitchFamily="34" charset="0"/>
              <a:buNone/>
            </a:pPr>
            <a:endParaRPr lang="en-GB" sz="2800" dirty="0" smtClean="0"/>
          </a:p>
          <a:p>
            <a:pPr marL="0" indent="0" algn="ctr" eaLnBrk="1" hangingPunct="1">
              <a:lnSpc>
                <a:spcPct val="80000"/>
              </a:lnSpc>
              <a:spcBef>
                <a:spcPct val="0"/>
              </a:spcBef>
              <a:buFont typeface="Arial" pitchFamily="34" charset="0"/>
              <a:buNone/>
            </a:pPr>
            <a:r>
              <a:rPr lang="en-GB" sz="2800" b="1" dirty="0" smtClean="0"/>
              <a:t>W1014 WTE:</a:t>
            </a:r>
          </a:p>
          <a:p>
            <a:pPr marL="0" indent="0" algn="ctr" eaLnBrk="1" hangingPunct="1">
              <a:lnSpc>
                <a:spcPct val="80000"/>
              </a:lnSpc>
              <a:spcBef>
                <a:spcPct val="0"/>
              </a:spcBef>
              <a:buNone/>
            </a:pPr>
            <a:r>
              <a:rPr lang="en-US" sz="2800" b="1" dirty="0" smtClean="0"/>
              <a:t>CIVIL, MECHANICAL, ELECTRICAL AND SPECIALIST WORKS CONTRACTORS INTO A PANEL OF PREFERRED CONTRACTORS FOR NEW WORKS, EMERGENCY AND MAINTENANCE WORKS (WATER AND SANITATION) FOR A PERIOD OF THREE (3) YEARS</a:t>
            </a:r>
            <a:endParaRPr lang="en-GB" sz="2800" b="1" dirty="0" smtClean="0"/>
          </a:p>
          <a:p>
            <a:pPr marL="0" indent="0" algn="ctr" eaLnBrk="1" hangingPunct="1">
              <a:lnSpc>
                <a:spcPct val="80000"/>
              </a:lnSpc>
              <a:spcBef>
                <a:spcPct val="0"/>
              </a:spcBef>
              <a:buFont typeface="Arial" pitchFamily="34" charset="0"/>
              <a:buNone/>
            </a:pPr>
            <a:endParaRPr lang="en-US" sz="28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6553200" y="6248400"/>
            <a:ext cx="1905000" cy="457200"/>
          </a:xfrm>
          <a:prstGeom prst="rect">
            <a:avLst/>
          </a:prstGeom>
          <a:noFill/>
          <a:ln>
            <a:miter lim="800000"/>
            <a:headEnd/>
            <a:tailEnd/>
          </a:ln>
        </p:spPr>
        <p:txBody>
          <a:bodyPr/>
          <a:lstStyle/>
          <a:p>
            <a:pPr algn="r" eaLnBrk="0" hangingPunct="0">
              <a:defRPr/>
            </a:pPr>
            <a:fld id="{0E440928-D993-4F9E-AC1B-82BC3AA9F27E}" type="slidenum">
              <a:rPr lang="en-GB" sz="1400">
                <a:latin typeface="+mn-lt"/>
              </a:rPr>
              <a:pPr algn="r" eaLnBrk="0" hangingPunct="0">
                <a:defRPr/>
              </a:pPr>
              <a:t>12</a:t>
            </a:fld>
            <a:endParaRPr lang="en-GB" sz="1400" dirty="0">
              <a:latin typeface="+mn-lt"/>
            </a:endParaRPr>
          </a:p>
        </p:txBody>
      </p:sp>
      <p:sp>
        <p:nvSpPr>
          <p:cNvPr id="30723" name="Rectangle 4"/>
          <p:cNvSpPr>
            <a:spLocks noGrp="1" noChangeArrowheads="1"/>
          </p:cNvSpPr>
          <p:nvPr>
            <p:ph type="subTitle" idx="4294967295"/>
          </p:nvPr>
        </p:nvSpPr>
        <p:spPr>
          <a:xfrm>
            <a:off x="538163" y="762000"/>
            <a:ext cx="8148637" cy="4694238"/>
          </a:xfrm>
          <a:prstGeom prst="rect">
            <a:avLst/>
          </a:prstGeom>
        </p:spPr>
        <p:txBody>
          <a:bodyPr/>
          <a:lstStyle/>
          <a:p>
            <a:pPr marL="0" indent="0" eaLnBrk="1" hangingPunct="1">
              <a:lnSpc>
                <a:spcPct val="80000"/>
              </a:lnSpc>
              <a:spcBef>
                <a:spcPct val="0"/>
              </a:spcBef>
              <a:buFont typeface="Arial" pitchFamily="34" charset="0"/>
              <a:buNone/>
            </a:pPr>
            <a:endParaRPr lang="en-GB" sz="2800" b="1" dirty="0" smtClean="0"/>
          </a:p>
          <a:p>
            <a:pPr marL="0" indent="0" eaLnBrk="1" hangingPunct="1">
              <a:lnSpc>
                <a:spcPct val="80000"/>
              </a:lnSpc>
              <a:spcBef>
                <a:spcPct val="0"/>
              </a:spcBef>
              <a:buFont typeface="Arial" pitchFamily="34" charset="0"/>
              <a:buNone/>
            </a:pPr>
            <a:r>
              <a:rPr lang="en-GB" sz="2400" b="1" u="sng" dirty="0" smtClean="0"/>
              <a:t>Envisaged system</a:t>
            </a:r>
            <a:r>
              <a:rPr lang="en-GB" sz="2400" b="1" dirty="0" smtClean="0"/>
              <a:t>: pre-approved database of Contractors for 3 years</a:t>
            </a:r>
          </a:p>
          <a:p>
            <a:pPr marL="0" indent="0" eaLnBrk="1" hangingPunct="1">
              <a:lnSpc>
                <a:spcPct val="80000"/>
              </a:lnSpc>
              <a:spcBef>
                <a:spcPct val="0"/>
              </a:spcBef>
              <a:buFont typeface="Arial" pitchFamily="34" charset="0"/>
              <a:buNone/>
            </a:pPr>
            <a:endParaRPr lang="en-GB" sz="2400" b="1" dirty="0" smtClean="0"/>
          </a:p>
          <a:p>
            <a:pPr marL="0" indent="0" eaLnBrk="1" hangingPunct="1">
              <a:lnSpc>
                <a:spcPct val="80000"/>
              </a:lnSpc>
              <a:spcBef>
                <a:spcPct val="0"/>
              </a:spcBef>
              <a:buFont typeface="Arial" pitchFamily="34" charset="0"/>
              <a:buNone/>
            </a:pPr>
            <a:r>
              <a:rPr lang="en-GB" sz="2400" b="1" u="sng" dirty="0" smtClean="0"/>
              <a:t>Required CIDB grades and designations</a:t>
            </a:r>
            <a:r>
              <a:rPr lang="en-GB" sz="2400" b="1" dirty="0" smtClean="0"/>
              <a:t>: </a:t>
            </a:r>
          </a:p>
          <a:p>
            <a:pPr lvl="0"/>
            <a:r>
              <a:rPr lang="en-GB" sz="2400" dirty="0" smtClean="0"/>
              <a:t>Minimum Grade Four (4)</a:t>
            </a:r>
          </a:p>
          <a:p>
            <a:pPr lvl="0">
              <a:buNone/>
            </a:pPr>
            <a:r>
              <a:rPr lang="en-GB" sz="2400" dirty="0" smtClean="0"/>
              <a:t>	</a:t>
            </a:r>
            <a:r>
              <a:rPr lang="en-GB" sz="2400" i="1" dirty="0" smtClean="0"/>
              <a:t>Grades 4-6 ring-fenced for contractor development</a:t>
            </a:r>
            <a:r>
              <a:rPr lang="en-GB" sz="2400" dirty="0" smtClean="0"/>
              <a:t> </a:t>
            </a:r>
          </a:p>
          <a:p>
            <a:pPr lvl="0"/>
            <a:r>
              <a:rPr lang="en-GB" sz="2400" dirty="0" smtClean="0"/>
              <a:t>Designations: civil, mechanical and electrical.</a:t>
            </a:r>
          </a:p>
          <a:p>
            <a:pPr lvl="0"/>
            <a:r>
              <a:rPr lang="en-GB" sz="2400" dirty="0" smtClean="0"/>
              <a:t>Specialist works: </a:t>
            </a:r>
            <a:r>
              <a:rPr lang="en-US" sz="2400" b="1" dirty="0" smtClean="0"/>
              <a:t>SD</a:t>
            </a:r>
            <a:r>
              <a:rPr lang="en-US" sz="2400" dirty="0" smtClean="0"/>
              <a:t>, </a:t>
            </a:r>
            <a:r>
              <a:rPr lang="en-ZA" sz="2400" b="1" dirty="0" smtClean="0"/>
              <a:t>SE</a:t>
            </a:r>
            <a:r>
              <a:rPr lang="en-US" sz="2400" dirty="0" smtClean="0"/>
              <a:t>, </a:t>
            </a:r>
            <a:r>
              <a:rPr lang="en-ZA" sz="2400" b="1" dirty="0" smtClean="0"/>
              <a:t>SL</a:t>
            </a:r>
            <a:r>
              <a:rPr lang="en-US" sz="2400" dirty="0" smtClean="0"/>
              <a:t>, </a:t>
            </a:r>
            <a:r>
              <a:rPr lang="en-ZA" sz="2400" b="1" dirty="0" smtClean="0"/>
              <a:t>SQ, </a:t>
            </a:r>
            <a:r>
              <a:rPr lang="en-US" sz="2400" b="1" dirty="0" smtClean="0"/>
              <a:t>SO</a:t>
            </a:r>
          </a:p>
          <a:p>
            <a:r>
              <a:rPr lang="en-GB" sz="2400" dirty="0" smtClean="0"/>
              <a:t>Pre-approved PSPs to be called as an when they are needed;</a:t>
            </a:r>
          </a:p>
          <a:p>
            <a:r>
              <a:rPr lang="en-ZA" sz="2400" dirty="0" smtClean="0"/>
              <a:t>Contracts will be used to pave entry for emerging service providers and entities owned and managed by historically disadvantaged individuals (HDIs),</a:t>
            </a:r>
          </a:p>
          <a:p>
            <a:pPr marL="0" indent="0" algn="ctr" eaLnBrk="1" hangingPunct="1">
              <a:lnSpc>
                <a:spcPct val="80000"/>
              </a:lnSpc>
              <a:spcBef>
                <a:spcPct val="0"/>
              </a:spcBef>
              <a:buFont typeface="Arial" pitchFamily="34" charset="0"/>
              <a:buNone/>
            </a:pPr>
            <a:endParaRPr lang="en-US" sz="2800" b="1" dirty="0" smtClean="0"/>
          </a:p>
        </p:txBody>
      </p:sp>
      <p:sp>
        <p:nvSpPr>
          <p:cNvPr id="30724" name="Title 4"/>
          <p:cNvSpPr>
            <a:spLocks noGrp="1"/>
          </p:cNvSpPr>
          <p:nvPr>
            <p:ph type="ctrTitle" idx="4294967295"/>
          </p:nvPr>
        </p:nvSpPr>
        <p:spPr>
          <a:xfrm>
            <a:off x="538163" y="0"/>
            <a:ext cx="8382000" cy="762000"/>
          </a:xfrm>
          <a:prstGeom prst="rect">
            <a:avLst/>
          </a:prstGeom>
        </p:spPr>
        <p:txBody>
          <a:bodyPr/>
          <a:lstStyle/>
          <a:p>
            <a:pPr eaLnBrk="1" hangingPunct="1">
              <a:lnSpc>
                <a:spcPct val="80000"/>
              </a:lnSpc>
            </a:pPr>
            <a:r>
              <a:rPr lang="en-GB" sz="3600" b="1" dirty="0" smtClean="0"/>
              <a:t>Requirements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6553200" y="6248400"/>
            <a:ext cx="1905000" cy="457200"/>
          </a:xfrm>
          <a:prstGeom prst="rect">
            <a:avLst/>
          </a:prstGeom>
          <a:noFill/>
          <a:ln>
            <a:miter lim="800000"/>
            <a:headEnd/>
            <a:tailEnd/>
          </a:ln>
        </p:spPr>
        <p:txBody>
          <a:bodyPr/>
          <a:lstStyle/>
          <a:p>
            <a:pPr algn="r" eaLnBrk="0" hangingPunct="0">
              <a:defRPr/>
            </a:pPr>
            <a:fld id="{0E440928-D993-4F9E-AC1B-82BC3AA9F27E}" type="slidenum">
              <a:rPr lang="en-GB" sz="1400">
                <a:latin typeface="+mn-lt"/>
              </a:rPr>
              <a:pPr algn="r" eaLnBrk="0" hangingPunct="0">
                <a:defRPr/>
              </a:pPr>
              <a:t>13</a:t>
            </a:fld>
            <a:endParaRPr lang="en-GB" sz="1400" dirty="0">
              <a:latin typeface="+mn-lt"/>
            </a:endParaRPr>
          </a:p>
        </p:txBody>
      </p:sp>
      <p:sp>
        <p:nvSpPr>
          <p:cNvPr id="30723" name="Rectangle 4"/>
          <p:cNvSpPr>
            <a:spLocks noGrp="1" noChangeArrowheads="1"/>
          </p:cNvSpPr>
          <p:nvPr>
            <p:ph type="subTitle" idx="4294967295"/>
          </p:nvPr>
        </p:nvSpPr>
        <p:spPr>
          <a:xfrm>
            <a:off x="538163" y="762000"/>
            <a:ext cx="8148637" cy="4694238"/>
          </a:xfrm>
          <a:prstGeom prst="rect">
            <a:avLst/>
          </a:prstGeom>
        </p:spPr>
        <p:txBody>
          <a:bodyPr/>
          <a:lstStyle/>
          <a:p>
            <a:r>
              <a:rPr lang="en-US" sz="2400" dirty="0" smtClean="0"/>
              <a:t>3-phased evaluation</a:t>
            </a:r>
          </a:p>
          <a:p>
            <a:pPr>
              <a:buNone/>
            </a:pPr>
            <a:r>
              <a:rPr lang="en-US" sz="2400" dirty="0" smtClean="0"/>
              <a:t>Functionality:</a:t>
            </a:r>
          </a:p>
          <a:p>
            <a:r>
              <a:rPr lang="en-US" sz="2400" b="1" dirty="0" smtClean="0">
                <a:solidFill>
                  <a:schemeClr val="tx2">
                    <a:lumMod val="75000"/>
                  </a:schemeClr>
                </a:solidFill>
              </a:rPr>
              <a:t>Approach Paper – Method Statement</a:t>
            </a:r>
          </a:p>
          <a:p>
            <a:r>
              <a:rPr lang="en-US" sz="2400" b="1" dirty="0" err="1" smtClean="0">
                <a:solidFill>
                  <a:schemeClr val="tx2">
                    <a:lumMod val="75000"/>
                  </a:schemeClr>
                </a:solidFill>
              </a:rPr>
              <a:t>Tenderer’s</a:t>
            </a:r>
            <a:r>
              <a:rPr lang="en-US" sz="2400" b="1" dirty="0" smtClean="0">
                <a:solidFill>
                  <a:schemeClr val="tx2">
                    <a:lumMod val="75000"/>
                  </a:schemeClr>
                </a:solidFill>
              </a:rPr>
              <a:t> Experience</a:t>
            </a:r>
          </a:p>
          <a:p>
            <a:r>
              <a:rPr lang="en-US" sz="2400" b="1" dirty="0" smtClean="0">
                <a:solidFill>
                  <a:schemeClr val="tx2">
                    <a:lumMod val="75000"/>
                  </a:schemeClr>
                </a:solidFill>
              </a:rPr>
              <a:t>Contractor’s Resources – Personnel and Plant</a:t>
            </a:r>
          </a:p>
          <a:p>
            <a:r>
              <a:rPr lang="en-US" sz="2400" b="1" dirty="0" smtClean="0">
                <a:solidFill>
                  <a:schemeClr val="tx2">
                    <a:lumMod val="75000"/>
                  </a:schemeClr>
                </a:solidFill>
              </a:rPr>
              <a:t>Quality Control Procedures</a:t>
            </a:r>
          </a:p>
          <a:p>
            <a:r>
              <a:rPr lang="en-US" sz="2400" b="1" dirty="0" smtClean="0">
                <a:solidFill>
                  <a:schemeClr val="tx2">
                    <a:lumMod val="75000"/>
                  </a:schemeClr>
                </a:solidFill>
              </a:rPr>
              <a:t>Health and Safety procedures proposed for the Contract</a:t>
            </a:r>
          </a:p>
          <a:p>
            <a:r>
              <a:rPr lang="en-US" sz="2400" b="1" dirty="0" smtClean="0">
                <a:solidFill>
                  <a:schemeClr val="tx2">
                    <a:lumMod val="75000"/>
                  </a:schemeClr>
                </a:solidFill>
              </a:rPr>
              <a:t>Risk Management Process</a:t>
            </a:r>
          </a:p>
          <a:p>
            <a:r>
              <a:rPr lang="en-US" sz="2400" b="1" dirty="0" smtClean="0">
                <a:solidFill>
                  <a:schemeClr val="tx2">
                    <a:lumMod val="75000"/>
                  </a:schemeClr>
                </a:solidFill>
              </a:rPr>
              <a:t>Financial Capability</a:t>
            </a:r>
          </a:p>
          <a:p>
            <a:pPr>
              <a:buNone/>
            </a:pPr>
            <a:r>
              <a:rPr lang="en-US" sz="2400" dirty="0" smtClean="0"/>
              <a:t>Minimum threshold:</a:t>
            </a:r>
          </a:p>
          <a:p>
            <a:r>
              <a:rPr lang="en-US" sz="2400" b="1" dirty="0" smtClean="0">
                <a:solidFill>
                  <a:schemeClr val="tx2">
                    <a:lumMod val="75000"/>
                  </a:schemeClr>
                </a:solidFill>
              </a:rPr>
              <a:t>55% for CIDB Grade 4, 65% for CIDB Grade 5-6</a:t>
            </a:r>
            <a:r>
              <a:rPr lang="en-US" sz="2400" dirty="0" smtClean="0">
                <a:solidFill>
                  <a:schemeClr val="tx2">
                    <a:lumMod val="75000"/>
                  </a:schemeClr>
                </a:solidFill>
              </a:rPr>
              <a:t> and </a:t>
            </a:r>
            <a:r>
              <a:rPr lang="en-US" sz="2400" b="1" dirty="0" smtClean="0">
                <a:solidFill>
                  <a:schemeClr val="tx2">
                    <a:lumMod val="75000"/>
                  </a:schemeClr>
                </a:solidFill>
              </a:rPr>
              <a:t>75% for CIDB Grade 7-9</a:t>
            </a:r>
            <a:endParaRPr lang="en-US" sz="2400" dirty="0" smtClean="0">
              <a:solidFill>
                <a:schemeClr val="tx2">
                  <a:lumMod val="75000"/>
                </a:schemeClr>
              </a:solidFill>
            </a:endParaRPr>
          </a:p>
          <a:p>
            <a:pPr>
              <a:buNone/>
            </a:pPr>
            <a:endParaRPr lang="en-ZA" sz="2400" dirty="0" smtClean="0"/>
          </a:p>
          <a:p>
            <a:pPr marL="0" indent="0" algn="ctr" eaLnBrk="1" hangingPunct="1">
              <a:lnSpc>
                <a:spcPct val="80000"/>
              </a:lnSpc>
              <a:spcBef>
                <a:spcPct val="0"/>
              </a:spcBef>
              <a:buFont typeface="Arial" pitchFamily="34" charset="0"/>
              <a:buNone/>
            </a:pPr>
            <a:endParaRPr lang="en-US" sz="2800" b="1" dirty="0" smtClean="0"/>
          </a:p>
        </p:txBody>
      </p:sp>
      <p:sp>
        <p:nvSpPr>
          <p:cNvPr id="30724" name="Title 4"/>
          <p:cNvSpPr>
            <a:spLocks noGrp="1"/>
          </p:cNvSpPr>
          <p:nvPr>
            <p:ph type="ctrTitle" idx="4294967295"/>
          </p:nvPr>
        </p:nvSpPr>
        <p:spPr>
          <a:xfrm>
            <a:off x="538163" y="0"/>
            <a:ext cx="8382000" cy="762000"/>
          </a:xfrm>
          <a:prstGeom prst="rect">
            <a:avLst/>
          </a:prstGeom>
        </p:spPr>
        <p:txBody>
          <a:bodyPr/>
          <a:lstStyle/>
          <a:p>
            <a:pPr eaLnBrk="1" hangingPunct="1">
              <a:lnSpc>
                <a:spcPct val="80000"/>
              </a:lnSpc>
            </a:pPr>
            <a:r>
              <a:rPr lang="en-GB" sz="3600" b="1" dirty="0" smtClean="0"/>
              <a:t>Evaluation criteria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1040"/>
          </a:xfrm>
        </p:spPr>
        <p:txBody>
          <a:bodyPr/>
          <a:lstStyle/>
          <a:p>
            <a:r>
              <a:rPr lang="en-ZA" dirty="0" smtClean="0"/>
              <a:t> </a:t>
            </a:r>
            <a:endParaRPr lang="en-ZA" dirty="0"/>
          </a:p>
        </p:txBody>
      </p:sp>
      <p:sp>
        <p:nvSpPr>
          <p:cNvPr id="3" name="Content Placeholder 2"/>
          <p:cNvSpPr>
            <a:spLocks noGrp="1"/>
          </p:cNvSpPr>
          <p:nvPr>
            <p:ph idx="1"/>
          </p:nvPr>
        </p:nvSpPr>
        <p:spPr>
          <a:xfrm>
            <a:off x="249382" y="701040"/>
            <a:ext cx="8631382" cy="5381105"/>
          </a:xfrm>
        </p:spPr>
        <p:txBody>
          <a:bodyPr/>
          <a:lstStyle/>
          <a:p>
            <a:pPr algn="ctr">
              <a:buNone/>
            </a:pPr>
            <a:endParaRPr lang="en-ZA" sz="2000" dirty="0" smtClean="0">
              <a:latin typeface="Arial" pitchFamily="34" charset="0"/>
              <a:cs typeface="Arial" pitchFamily="34" charset="0"/>
            </a:endParaRPr>
          </a:p>
          <a:p>
            <a:pPr algn="ctr">
              <a:buNone/>
            </a:pPr>
            <a:endParaRPr lang="en-ZA" sz="2000" dirty="0" smtClean="0">
              <a:latin typeface="Arial" pitchFamily="34" charset="0"/>
              <a:cs typeface="Arial" pitchFamily="34" charset="0"/>
            </a:endParaRPr>
          </a:p>
          <a:p>
            <a:pPr algn="ctr">
              <a:buNone/>
            </a:pPr>
            <a:endParaRPr lang="en-ZA" sz="2000" dirty="0" smtClean="0">
              <a:latin typeface="Arial" pitchFamily="34" charset="0"/>
              <a:cs typeface="Arial" pitchFamily="34" charset="0"/>
            </a:endParaRPr>
          </a:p>
          <a:p>
            <a:pPr algn="ctr">
              <a:buNone/>
            </a:pPr>
            <a:endParaRPr lang="en-ZA" sz="2000" dirty="0" smtClean="0">
              <a:latin typeface="Arial" pitchFamily="34" charset="0"/>
              <a:cs typeface="Arial" pitchFamily="34" charset="0"/>
            </a:endParaRPr>
          </a:p>
          <a:p>
            <a:pPr algn="ctr">
              <a:buNone/>
            </a:pPr>
            <a:endParaRPr lang="en-ZA" sz="2000" dirty="0" smtClean="0">
              <a:latin typeface="Arial" pitchFamily="34" charset="0"/>
              <a:cs typeface="Arial" pitchFamily="34" charset="0"/>
            </a:endParaRPr>
          </a:p>
          <a:p>
            <a:pPr algn="ctr">
              <a:buNone/>
            </a:pPr>
            <a:endParaRPr lang="en-ZA" sz="2000" dirty="0" smtClean="0">
              <a:latin typeface="Arial" pitchFamily="34" charset="0"/>
              <a:cs typeface="Arial" pitchFamily="34" charset="0"/>
            </a:endParaRPr>
          </a:p>
          <a:p>
            <a:endParaRPr lang="en-ZA" sz="1800" dirty="0"/>
          </a:p>
        </p:txBody>
      </p:sp>
      <p:pic>
        <p:nvPicPr>
          <p:cNvPr id="4" name="Picture 2" descr="http://www.dwa.gov.za/downloads/mediaproduction/DWAS/DWAS%20logo%20email.jpg"/>
          <p:cNvPicPr>
            <a:picLocks noChangeAspect="1" noChangeArrowheads="1"/>
          </p:cNvPicPr>
          <p:nvPr/>
        </p:nvPicPr>
        <p:blipFill>
          <a:blip r:embed="rId2"/>
          <a:srcRect/>
          <a:stretch>
            <a:fillRect/>
          </a:stretch>
        </p:blipFill>
        <p:spPr bwMode="auto">
          <a:xfrm>
            <a:off x="154236" y="5724097"/>
            <a:ext cx="2456762" cy="716096"/>
          </a:xfrm>
          <a:prstGeom prst="rect">
            <a:avLst/>
          </a:prstGeom>
          <a:noFill/>
          <a:ln w="9525">
            <a:noFill/>
            <a:miter lim="800000"/>
            <a:headEnd/>
            <a:tailEnd/>
          </a:ln>
        </p:spPr>
      </p:pic>
      <p:sp>
        <p:nvSpPr>
          <p:cNvPr id="5" name="Rectangle 4"/>
          <p:cNvSpPr/>
          <p:nvPr/>
        </p:nvSpPr>
        <p:spPr>
          <a:xfrm>
            <a:off x="457200" y="1610041"/>
            <a:ext cx="8229600" cy="2758897"/>
          </a:xfrm>
          <a:prstGeom prst="rect">
            <a:avLst/>
          </a:prstGeom>
        </p:spPr>
        <p:txBody>
          <a:bodyPr wrap="square">
            <a:spAutoFit/>
          </a:bodyPr>
          <a:lstStyle/>
          <a:p>
            <a:pPr algn="ctr">
              <a:lnSpc>
                <a:spcPct val="80000"/>
              </a:lnSpc>
            </a:pPr>
            <a:r>
              <a:rPr lang="en-GB" b="1" dirty="0" smtClean="0">
                <a:latin typeface="+mj-lt"/>
              </a:rPr>
              <a:t>WP0485 WTE:</a:t>
            </a:r>
          </a:p>
          <a:p>
            <a:pPr algn="ctr">
              <a:lnSpc>
                <a:spcPct val="80000"/>
              </a:lnSpc>
            </a:pPr>
            <a:endParaRPr lang="en-GB" b="1" dirty="0" smtClean="0">
              <a:latin typeface="+mj-lt"/>
            </a:endParaRPr>
          </a:p>
          <a:p>
            <a:pPr algn="ctr">
              <a:lnSpc>
                <a:spcPct val="80000"/>
              </a:lnSpc>
            </a:pPr>
            <a:r>
              <a:rPr lang="en-ZA" b="1" dirty="0" smtClean="0">
                <a:latin typeface="+mj-lt"/>
              </a:rPr>
              <a:t>PROFESSIONAL SERVICES PROVIDERS (PSP) TO RENDER PROFESSIONAL MULTI-DISCIPLINARY SERVICES COVERING: CIVIL, STRUCTURAL, MECHANICAL, ELECTRICAL ENGINEERING, ARCHITECTURAL SERVICES, ARCHAEOLOGICAL AND ENVIRONMENTAL SERVICES, CONTRACT AND PROJECT MANAGEMENT SERVICES FOR A PERIOD OF THREE (3) YEARS FOR THE DEPARTMENT OF WATER AND SANITATION (DWS)</a:t>
            </a:r>
            <a:endParaRPr lang="en-US"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6553200" y="6248400"/>
            <a:ext cx="1905000" cy="457200"/>
          </a:xfrm>
          <a:prstGeom prst="rect">
            <a:avLst/>
          </a:prstGeom>
          <a:noFill/>
          <a:ln>
            <a:miter lim="800000"/>
            <a:headEnd/>
            <a:tailEnd/>
          </a:ln>
        </p:spPr>
        <p:txBody>
          <a:bodyPr/>
          <a:lstStyle/>
          <a:p>
            <a:pPr algn="r" eaLnBrk="0" hangingPunct="0">
              <a:defRPr/>
            </a:pPr>
            <a:fld id="{0E440928-D993-4F9E-AC1B-82BC3AA9F27E}" type="slidenum">
              <a:rPr lang="en-GB" sz="1400">
                <a:latin typeface="+mn-lt"/>
              </a:rPr>
              <a:pPr algn="r" eaLnBrk="0" hangingPunct="0">
                <a:defRPr/>
              </a:pPr>
              <a:t>15</a:t>
            </a:fld>
            <a:endParaRPr lang="en-GB" sz="1400" dirty="0">
              <a:latin typeface="+mn-lt"/>
            </a:endParaRPr>
          </a:p>
        </p:txBody>
      </p:sp>
      <p:sp>
        <p:nvSpPr>
          <p:cNvPr id="30723" name="Rectangle 4"/>
          <p:cNvSpPr>
            <a:spLocks noGrp="1" noChangeArrowheads="1"/>
          </p:cNvSpPr>
          <p:nvPr>
            <p:ph type="subTitle" idx="4294967295"/>
          </p:nvPr>
        </p:nvSpPr>
        <p:spPr>
          <a:xfrm>
            <a:off x="538163" y="762000"/>
            <a:ext cx="8148637" cy="4694238"/>
          </a:xfrm>
          <a:prstGeom prst="rect">
            <a:avLst/>
          </a:prstGeom>
        </p:spPr>
        <p:txBody>
          <a:bodyPr/>
          <a:lstStyle/>
          <a:p>
            <a:pPr marL="0" indent="0" eaLnBrk="1" hangingPunct="1">
              <a:lnSpc>
                <a:spcPct val="80000"/>
              </a:lnSpc>
              <a:spcBef>
                <a:spcPct val="0"/>
              </a:spcBef>
              <a:buFont typeface="Arial" pitchFamily="34" charset="0"/>
              <a:buNone/>
            </a:pPr>
            <a:endParaRPr lang="en-GB" sz="2800" b="1" dirty="0" smtClean="0"/>
          </a:p>
          <a:p>
            <a:pPr marL="0" indent="0" eaLnBrk="1" hangingPunct="1">
              <a:lnSpc>
                <a:spcPct val="80000"/>
              </a:lnSpc>
              <a:spcBef>
                <a:spcPct val="0"/>
              </a:spcBef>
              <a:buFont typeface="Arial" pitchFamily="34" charset="0"/>
              <a:buNone/>
            </a:pPr>
            <a:r>
              <a:rPr lang="en-GB" sz="2400" b="1" u="sng" dirty="0" smtClean="0"/>
              <a:t>Envisaged system</a:t>
            </a:r>
            <a:r>
              <a:rPr lang="en-GB" sz="2400" b="1" dirty="0" smtClean="0"/>
              <a:t>: pre-approved database of PSP to add to the existing Panel</a:t>
            </a:r>
          </a:p>
          <a:p>
            <a:pPr marL="0" indent="0" eaLnBrk="1" hangingPunct="1">
              <a:lnSpc>
                <a:spcPct val="80000"/>
              </a:lnSpc>
              <a:spcBef>
                <a:spcPct val="0"/>
              </a:spcBef>
              <a:buFont typeface="Arial" pitchFamily="34" charset="0"/>
              <a:buNone/>
            </a:pPr>
            <a:endParaRPr lang="en-GB" sz="2400" b="1" dirty="0" smtClean="0"/>
          </a:p>
          <a:p>
            <a:pPr marL="0" indent="0" eaLnBrk="1" hangingPunct="1">
              <a:lnSpc>
                <a:spcPct val="80000"/>
              </a:lnSpc>
              <a:spcBef>
                <a:spcPct val="0"/>
              </a:spcBef>
              <a:buFont typeface="Arial" pitchFamily="34" charset="0"/>
              <a:buNone/>
            </a:pPr>
            <a:r>
              <a:rPr lang="en-GB" sz="2400" b="1" u="sng" dirty="0" smtClean="0"/>
              <a:t>Required services:</a:t>
            </a:r>
            <a:r>
              <a:rPr lang="en-GB" sz="2400" b="1" dirty="0" smtClean="0"/>
              <a:t> </a:t>
            </a:r>
          </a:p>
          <a:p>
            <a:pPr>
              <a:buNone/>
            </a:pPr>
            <a:r>
              <a:rPr lang="en-ZA" sz="2400" dirty="0" smtClean="0"/>
              <a:t>	Design, </a:t>
            </a:r>
            <a:r>
              <a:rPr lang="en-ZA" sz="2400" dirty="0" err="1" smtClean="0"/>
              <a:t>Draughting</a:t>
            </a:r>
            <a:r>
              <a:rPr lang="en-ZA" sz="2400" dirty="0" smtClean="0"/>
              <a:t> services, Site supervision, Plant/site inspections (Mechanical/Electrical), Training of DWA personnel, Project/Programme and Contract management, Quantity surveying, Review of specifications, updating/development of plant log books, Environmental authorisations, Dam Safety assessments, Probabilistic evaluations, Geophysical investigations, Monitoring of dams, Maintenance plans, Operation and Maintenance Manuals and Monitoring of conveyance structures and systems</a:t>
            </a:r>
            <a:endParaRPr lang="en-US" sz="2400" dirty="0" smtClean="0"/>
          </a:p>
          <a:p>
            <a:pPr marL="0" indent="0" algn="ctr" eaLnBrk="1" hangingPunct="1">
              <a:lnSpc>
                <a:spcPct val="80000"/>
              </a:lnSpc>
              <a:spcBef>
                <a:spcPct val="0"/>
              </a:spcBef>
              <a:buFont typeface="Arial" pitchFamily="34" charset="0"/>
              <a:buNone/>
            </a:pPr>
            <a:endParaRPr lang="en-US" sz="2800" b="1" dirty="0" smtClean="0"/>
          </a:p>
        </p:txBody>
      </p:sp>
      <p:sp>
        <p:nvSpPr>
          <p:cNvPr id="30724" name="Title 4"/>
          <p:cNvSpPr>
            <a:spLocks noGrp="1"/>
          </p:cNvSpPr>
          <p:nvPr>
            <p:ph type="ctrTitle" idx="4294967295"/>
          </p:nvPr>
        </p:nvSpPr>
        <p:spPr>
          <a:xfrm>
            <a:off x="538163" y="0"/>
            <a:ext cx="8382000" cy="762000"/>
          </a:xfrm>
          <a:prstGeom prst="rect">
            <a:avLst/>
          </a:prstGeom>
        </p:spPr>
        <p:txBody>
          <a:bodyPr/>
          <a:lstStyle/>
          <a:p>
            <a:pPr eaLnBrk="1" hangingPunct="1">
              <a:lnSpc>
                <a:spcPct val="80000"/>
              </a:lnSpc>
            </a:pPr>
            <a:r>
              <a:rPr lang="en-GB" sz="3600" b="1" dirty="0" smtClean="0"/>
              <a:t>Requirements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Grp="1" noChangeArrowheads="1"/>
          </p:cNvSpPr>
          <p:nvPr/>
        </p:nvSpPr>
        <p:spPr bwMode="auto">
          <a:xfrm>
            <a:off x="6553200" y="6248400"/>
            <a:ext cx="1905000" cy="457200"/>
          </a:xfrm>
          <a:prstGeom prst="rect">
            <a:avLst/>
          </a:prstGeom>
          <a:noFill/>
          <a:ln>
            <a:miter lim="800000"/>
            <a:headEnd/>
            <a:tailEnd/>
          </a:ln>
        </p:spPr>
        <p:txBody>
          <a:bodyPr/>
          <a:lstStyle/>
          <a:p>
            <a:pPr algn="r" eaLnBrk="0" hangingPunct="0">
              <a:defRPr/>
            </a:pPr>
            <a:fld id="{0E440928-D993-4F9E-AC1B-82BC3AA9F27E}" type="slidenum">
              <a:rPr lang="en-GB" sz="1400">
                <a:latin typeface="+mn-lt"/>
              </a:rPr>
              <a:pPr algn="r" eaLnBrk="0" hangingPunct="0">
                <a:defRPr/>
              </a:pPr>
              <a:t>16</a:t>
            </a:fld>
            <a:endParaRPr lang="en-GB" sz="1400" dirty="0">
              <a:latin typeface="+mn-lt"/>
            </a:endParaRPr>
          </a:p>
        </p:txBody>
      </p:sp>
      <p:sp>
        <p:nvSpPr>
          <p:cNvPr id="30723" name="Rectangle 4"/>
          <p:cNvSpPr>
            <a:spLocks noGrp="1" noChangeArrowheads="1"/>
          </p:cNvSpPr>
          <p:nvPr>
            <p:ph type="subTitle" idx="4294967295"/>
          </p:nvPr>
        </p:nvSpPr>
        <p:spPr>
          <a:xfrm>
            <a:off x="538163" y="762000"/>
            <a:ext cx="8148637" cy="4694238"/>
          </a:xfrm>
          <a:prstGeom prst="rect">
            <a:avLst/>
          </a:prstGeom>
        </p:spPr>
        <p:txBody>
          <a:bodyPr/>
          <a:lstStyle/>
          <a:p>
            <a:r>
              <a:rPr lang="en-US" sz="2400" dirty="0" smtClean="0"/>
              <a:t>3-phased evaluation</a:t>
            </a:r>
          </a:p>
          <a:p>
            <a:pPr>
              <a:buNone/>
            </a:pPr>
            <a:r>
              <a:rPr lang="en-US" sz="2400" dirty="0" smtClean="0"/>
              <a:t>Functionality:</a:t>
            </a:r>
          </a:p>
          <a:p>
            <a:r>
              <a:rPr lang="en-US" sz="2400" b="1" dirty="0" smtClean="0">
                <a:solidFill>
                  <a:schemeClr val="tx2">
                    <a:lumMod val="75000"/>
                  </a:schemeClr>
                </a:solidFill>
              </a:rPr>
              <a:t>Minimum PI insurance – each Category</a:t>
            </a:r>
          </a:p>
          <a:p>
            <a:r>
              <a:rPr lang="en-US" sz="2400" b="1" dirty="0" smtClean="0">
                <a:solidFill>
                  <a:schemeClr val="tx2">
                    <a:lumMod val="75000"/>
                  </a:schemeClr>
                </a:solidFill>
              </a:rPr>
              <a:t>Criteria for each Category</a:t>
            </a:r>
          </a:p>
          <a:p>
            <a:r>
              <a:rPr lang="en-US" sz="2400" b="1" dirty="0" smtClean="0">
                <a:solidFill>
                  <a:schemeClr val="tx2">
                    <a:lumMod val="75000"/>
                  </a:schemeClr>
                </a:solidFill>
              </a:rPr>
              <a:t>Minimum functionality threshold</a:t>
            </a:r>
          </a:p>
          <a:p>
            <a:r>
              <a:rPr lang="en-US" sz="2400" b="1" dirty="0" smtClean="0">
                <a:solidFill>
                  <a:schemeClr val="tx2">
                    <a:lumMod val="75000"/>
                  </a:schemeClr>
                </a:solidFill>
              </a:rPr>
              <a:t>Professionals: CVs and certified copies of qualifications</a:t>
            </a:r>
          </a:p>
          <a:p>
            <a:r>
              <a:rPr lang="en-US" sz="2400" b="1" dirty="0" smtClean="0">
                <a:solidFill>
                  <a:schemeClr val="tx2">
                    <a:lumMod val="75000"/>
                  </a:schemeClr>
                </a:solidFill>
              </a:rPr>
              <a:t>Experience: relevance</a:t>
            </a:r>
          </a:p>
          <a:p>
            <a:pPr>
              <a:buNone/>
            </a:pPr>
            <a:r>
              <a:rPr lang="en-US" sz="2400" dirty="0" smtClean="0"/>
              <a:t>Price</a:t>
            </a:r>
          </a:p>
          <a:p>
            <a:r>
              <a:rPr lang="en-US" sz="2400" b="1" dirty="0" smtClean="0">
                <a:solidFill>
                  <a:schemeClr val="tx2">
                    <a:lumMod val="75000"/>
                  </a:schemeClr>
                </a:solidFill>
              </a:rPr>
              <a:t>Rates: ECSA/DPSA</a:t>
            </a:r>
          </a:p>
          <a:p>
            <a:r>
              <a:rPr lang="en-US" sz="2400" b="1" dirty="0" smtClean="0">
                <a:solidFill>
                  <a:schemeClr val="tx2">
                    <a:lumMod val="75000"/>
                  </a:schemeClr>
                </a:solidFill>
              </a:rPr>
              <a:t>All bidders receive 90 points for price</a:t>
            </a:r>
            <a:endParaRPr lang="en-US" sz="2400" dirty="0" smtClean="0">
              <a:solidFill>
                <a:schemeClr val="tx2">
                  <a:lumMod val="75000"/>
                </a:schemeClr>
              </a:solidFill>
            </a:endParaRPr>
          </a:p>
          <a:p>
            <a:pPr>
              <a:buNone/>
            </a:pPr>
            <a:endParaRPr lang="en-ZA" sz="2400" dirty="0" smtClean="0"/>
          </a:p>
          <a:p>
            <a:pPr marL="0" indent="0" algn="ctr" eaLnBrk="1" hangingPunct="1">
              <a:lnSpc>
                <a:spcPct val="80000"/>
              </a:lnSpc>
              <a:spcBef>
                <a:spcPct val="0"/>
              </a:spcBef>
              <a:buFont typeface="Arial" pitchFamily="34" charset="0"/>
              <a:buNone/>
            </a:pPr>
            <a:endParaRPr lang="en-US" sz="2800" b="1" dirty="0" smtClean="0"/>
          </a:p>
        </p:txBody>
      </p:sp>
      <p:sp>
        <p:nvSpPr>
          <p:cNvPr id="30724" name="Title 4"/>
          <p:cNvSpPr>
            <a:spLocks noGrp="1"/>
          </p:cNvSpPr>
          <p:nvPr>
            <p:ph type="ctrTitle" idx="4294967295"/>
          </p:nvPr>
        </p:nvSpPr>
        <p:spPr>
          <a:xfrm>
            <a:off x="538163" y="0"/>
            <a:ext cx="8382000" cy="762000"/>
          </a:xfrm>
          <a:prstGeom prst="rect">
            <a:avLst/>
          </a:prstGeom>
        </p:spPr>
        <p:txBody>
          <a:bodyPr/>
          <a:lstStyle/>
          <a:p>
            <a:pPr eaLnBrk="1" hangingPunct="1">
              <a:lnSpc>
                <a:spcPct val="80000"/>
              </a:lnSpc>
            </a:pPr>
            <a:r>
              <a:rPr lang="en-GB" sz="3600" b="1" dirty="0" smtClean="0"/>
              <a:t>Evaluation criteria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p:cNvSpPr>
          <p:nvPr/>
        </p:nvSpPr>
        <p:spPr>
          <a:xfrm>
            <a:off x="368103" y="1759528"/>
            <a:ext cx="8346405" cy="3449782"/>
          </a:xfrm>
          <a:prstGeom prst="rect">
            <a:avLst/>
          </a:prstGeom>
        </p:spPr>
        <p:txBody>
          <a:bodyPr>
            <a:normAutofit fontScale="90000" lnSpcReduction="20000"/>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ＭＳ Ｐゴシック" charset="0"/>
              </a:rPr>
              <a:t>Enquiries:</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sz="2800" dirty="0" smtClean="0">
                <a:latin typeface="Arial" charset="0"/>
                <a:ea typeface="ＭＳ Ｐゴシック" pitchFamily="34" charset="-128"/>
                <a:cs typeface="ＭＳ Ｐゴシック" charset="0"/>
                <a:hlinkClick r:id="rId2"/>
              </a:rPr>
              <a:t>MdletsheM@dwa.gov.za</a:t>
            </a:r>
            <a:endParaRPr lang="en-US" sz="2800" dirty="0" smtClean="0">
              <a:latin typeface="Arial" charset="0"/>
              <a:ea typeface="ＭＳ Ｐゴシック" pitchFamily="34" charset="-128"/>
              <a:cs typeface="ＭＳ Ｐゴシック"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dirty="0" smtClean="0">
              <a:latin typeface="Arial" charset="0"/>
              <a:ea typeface="ＭＳ Ｐゴシック" pitchFamily="34" charset="-128"/>
              <a:cs typeface="ＭＳ Ｐゴシック"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ＭＳ Ｐゴシック" charset="0"/>
              </a:rPr>
              <a:t>(Technical enquiries only)</a:t>
            </a: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dirty="0" smtClean="0">
              <a:latin typeface="Arial" charset="0"/>
              <a:ea typeface="ＭＳ Ｐゴシック" pitchFamily="34" charset="-128"/>
              <a:cs typeface="ＭＳ Ｐゴシック"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ＭＳ Ｐゴシック"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ＭＳ Ｐゴシック" charset="0"/>
              </a:rPr>
              <a:t/>
            </a:r>
            <a:br>
              <a:rPr kumimoji="0" lang="en-US" sz="28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ＭＳ Ｐゴシック" charset="0"/>
              </a:rPr>
            </a:br>
            <a:r>
              <a:rPr kumimoji="0" lang="en-US" sz="2800" b="1"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ＭＳ Ｐゴシック" charset="0"/>
              </a:rPr>
              <a:t> </a:t>
            </a:r>
            <a:r>
              <a:rPr kumimoji="0" lang="en-US" sz="3200" b="1"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ＭＳ Ｐゴシック" charset="0"/>
              </a:rPr>
              <a:t>THANK</a:t>
            </a:r>
            <a:r>
              <a:rPr kumimoji="0" lang="en-US" sz="3200" b="1" i="0" u="none" strike="noStrike" kern="1200" cap="none" spc="0" normalizeH="0" noProof="0" dirty="0" smtClean="0">
                <a:ln>
                  <a:noFill/>
                </a:ln>
                <a:solidFill>
                  <a:schemeClr val="tx1"/>
                </a:solidFill>
                <a:effectLst/>
                <a:uLnTx/>
                <a:uFillTx/>
                <a:latin typeface="Arial" charset="0"/>
                <a:ea typeface="ＭＳ Ｐゴシック" pitchFamily="34" charset="-128"/>
                <a:cs typeface="ＭＳ Ｐゴシック" charset="0"/>
              </a:rPr>
              <a:t> YOU</a:t>
            </a:r>
            <a:r>
              <a:rPr kumimoji="0" lang="en-US" sz="2800" b="1"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ＭＳ Ｐゴシック" charset="0"/>
              </a:rPr>
              <a:t/>
            </a:r>
            <a:br>
              <a:rPr kumimoji="0" lang="en-US" sz="2800" b="1"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ＭＳ Ｐゴシック" charset="0"/>
              </a:rPr>
            </a:br>
            <a:r>
              <a:rPr kumimoji="0" lang="en-US" sz="2800" b="1"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ＭＳ Ｐゴシック" charset="0"/>
              </a:rPr>
              <a:t/>
            </a:r>
            <a:br>
              <a:rPr kumimoji="0" lang="en-US" sz="2800" b="1"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ＭＳ Ｐゴシック" charset="0"/>
              </a:rPr>
            </a:br>
            <a:endParaRPr kumimoji="0" lang="en-US" sz="2800" b="1"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ＭＳ Ｐゴシック"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1040"/>
          </a:xfrm>
        </p:spPr>
        <p:txBody>
          <a:bodyPr/>
          <a:lstStyle/>
          <a:p>
            <a:r>
              <a:rPr lang="en-ZA" dirty="0" smtClean="0"/>
              <a:t> Provisions and implications</a:t>
            </a:r>
            <a:endParaRPr lang="en-ZA" dirty="0"/>
          </a:p>
        </p:txBody>
      </p:sp>
      <p:sp>
        <p:nvSpPr>
          <p:cNvPr id="3" name="Content Placeholder 2"/>
          <p:cNvSpPr>
            <a:spLocks noGrp="1"/>
          </p:cNvSpPr>
          <p:nvPr>
            <p:ph idx="1"/>
          </p:nvPr>
        </p:nvSpPr>
        <p:spPr>
          <a:xfrm>
            <a:off x="249382" y="701040"/>
            <a:ext cx="8631382" cy="5381105"/>
          </a:xfrm>
        </p:spPr>
        <p:txBody>
          <a:bodyPr/>
          <a:lstStyle/>
          <a:p>
            <a:pPr>
              <a:buNone/>
            </a:pPr>
            <a:r>
              <a:rPr lang="en-ZA" sz="2000" b="1" dirty="0" smtClean="0">
                <a:cs typeface="Arial" pitchFamily="34" charset="0"/>
              </a:rPr>
              <a:t>WP0485 WTE:</a:t>
            </a:r>
            <a:endParaRPr lang="en-ZA" sz="2000" dirty="0" smtClean="0">
              <a:cs typeface="Arial" pitchFamily="34" charset="0"/>
            </a:endParaRPr>
          </a:p>
          <a:p>
            <a:pPr>
              <a:buFont typeface="Wingdings" pitchFamily="2" charset="2"/>
              <a:buChar char="§"/>
            </a:pPr>
            <a:r>
              <a:rPr lang="en-ZA" sz="2000" dirty="0" smtClean="0">
                <a:cs typeface="Arial" pitchFamily="34" charset="0"/>
              </a:rPr>
              <a:t>Panel (46 entities) created in April 2013, </a:t>
            </a:r>
            <a:endParaRPr lang="en-GB" sz="2000" dirty="0" smtClean="0"/>
          </a:p>
          <a:p>
            <a:pPr>
              <a:buFont typeface="Wingdings" pitchFamily="2" charset="2"/>
              <a:buChar char="§"/>
            </a:pPr>
            <a:r>
              <a:rPr lang="en-GB" sz="2000" dirty="0" smtClean="0"/>
              <a:t>Following May 2014 general elections, DWS created (sanitation scope of work).</a:t>
            </a:r>
          </a:p>
          <a:p>
            <a:pPr>
              <a:buFont typeface="Wingdings" pitchFamily="2" charset="2"/>
              <a:buChar char="§"/>
            </a:pPr>
            <a:r>
              <a:rPr lang="en-GB" sz="2000" dirty="0" smtClean="0"/>
              <a:t>Decision taken and announced: Review of all panels.</a:t>
            </a:r>
          </a:p>
          <a:p>
            <a:pPr>
              <a:buNone/>
            </a:pPr>
            <a:endParaRPr lang="en-GB" sz="2000" dirty="0" smtClean="0"/>
          </a:p>
          <a:p>
            <a:pPr>
              <a:buNone/>
            </a:pPr>
            <a:r>
              <a:rPr lang="en-GB" sz="2000" b="1" dirty="0" smtClean="0"/>
              <a:t>W1014 WTE:</a:t>
            </a:r>
            <a:endParaRPr lang="en-US" sz="2000" b="1" dirty="0" smtClean="0"/>
          </a:p>
          <a:p>
            <a:pPr>
              <a:buFont typeface="Wingdings" pitchFamily="2" charset="2"/>
              <a:buChar char="ü"/>
            </a:pPr>
            <a:r>
              <a:rPr lang="en-US" sz="2000" dirty="0" smtClean="0"/>
              <a:t>Initially advertised as separate competencies,</a:t>
            </a:r>
          </a:p>
          <a:p>
            <a:pPr>
              <a:buFont typeface="Wingdings" pitchFamily="2" charset="2"/>
              <a:buChar char="ü"/>
            </a:pPr>
            <a:r>
              <a:rPr lang="en-US" sz="2000" dirty="0" smtClean="0"/>
              <a:t>Advertised as combined tender (W0954 WTE) closed 12 June 2014, </a:t>
            </a:r>
          </a:p>
          <a:p>
            <a:pPr>
              <a:buFont typeface="Wingdings" pitchFamily="2" charset="2"/>
              <a:buChar char="ü"/>
            </a:pPr>
            <a:r>
              <a:rPr lang="en-GB" sz="2000" dirty="0" smtClean="0"/>
              <a:t>Following May 2014 general elections, DWS created (sanitation scope of work).</a:t>
            </a:r>
          </a:p>
          <a:p>
            <a:pPr>
              <a:buFont typeface="Wingdings" pitchFamily="2" charset="2"/>
              <a:buChar char="ü"/>
            </a:pPr>
            <a:r>
              <a:rPr lang="en-GB" sz="2000" dirty="0" smtClean="0"/>
              <a:t>Decision taken and announced: Cancellation, review specification and re-advertise.</a:t>
            </a:r>
          </a:p>
          <a:p>
            <a:pPr>
              <a:buFont typeface="Wingdings" pitchFamily="2" charset="2"/>
              <a:buChar char="§"/>
            </a:pPr>
            <a:endParaRPr lang="en-ZA" sz="2000" dirty="0" smtClean="0">
              <a:latin typeface="Arial" pitchFamily="34" charset="0"/>
              <a:cs typeface="Arial" pitchFamily="34" charset="0"/>
            </a:endParaRPr>
          </a:p>
          <a:p>
            <a:endParaRPr lang="en-ZA" sz="1800" dirty="0"/>
          </a:p>
        </p:txBody>
      </p:sp>
      <p:pic>
        <p:nvPicPr>
          <p:cNvPr id="4" name="Picture 2" descr="http://www.dwa.gov.za/downloads/mediaproduction/DWAS/DWAS%20logo%20email.jpg"/>
          <p:cNvPicPr>
            <a:picLocks noChangeAspect="1" noChangeArrowheads="1"/>
          </p:cNvPicPr>
          <p:nvPr/>
        </p:nvPicPr>
        <p:blipFill>
          <a:blip r:embed="rId2"/>
          <a:srcRect/>
          <a:stretch>
            <a:fillRect/>
          </a:stretch>
        </p:blipFill>
        <p:spPr bwMode="auto">
          <a:xfrm>
            <a:off x="154236" y="5724097"/>
            <a:ext cx="2456762" cy="716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1040"/>
          </a:xfrm>
        </p:spPr>
        <p:txBody>
          <a:bodyPr/>
          <a:lstStyle/>
          <a:p>
            <a:r>
              <a:rPr lang="en-ZA" dirty="0" smtClean="0"/>
              <a:t> Overview of the Department</a:t>
            </a:r>
            <a:endParaRPr lang="en-ZA" dirty="0"/>
          </a:p>
        </p:txBody>
      </p:sp>
      <p:sp>
        <p:nvSpPr>
          <p:cNvPr id="3" name="Content Placeholder 2"/>
          <p:cNvSpPr>
            <a:spLocks noGrp="1"/>
          </p:cNvSpPr>
          <p:nvPr>
            <p:ph idx="1"/>
          </p:nvPr>
        </p:nvSpPr>
        <p:spPr>
          <a:xfrm>
            <a:off x="249382" y="701040"/>
            <a:ext cx="8631382" cy="5381105"/>
          </a:xfrm>
        </p:spPr>
        <p:txBody>
          <a:bodyPr/>
          <a:lstStyle/>
          <a:p>
            <a:pPr>
              <a:buFont typeface="Wingdings" pitchFamily="2" charset="2"/>
              <a:buChar char="§"/>
            </a:pPr>
            <a:r>
              <a:rPr lang="en-ZA" sz="2000" b="1" dirty="0" smtClean="0">
                <a:cs typeface="Arial" pitchFamily="34" charset="0"/>
              </a:rPr>
              <a:t>Department of Water and Sanitation (DWS)</a:t>
            </a:r>
            <a:r>
              <a:rPr lang="en-ZA" sz="2000" dirty="0" smtClean="0">
                <a:cs typeface="Arial" pitchFamily="34" charset="0"/>
              </a:rPr>
              <a:t>, Proclamation No. 37817, in terms of Constitution of the Republic (Act 108 of 1996).</a:t>
            </a:r>
          </a:p>
          <a:p>
            <a:pPr>
              <a:buFont typeface="Wingdings" pitchFamily="2" charset="2"/>
              <a:buChar char="§"/>
            </a:pPr>
            <a:r>
              <a:rPr lang="en-GB" sz="2000" b="1" dirty="0" smtClean="0"/>
              <a:t>DWS mandate</a:t>
            </a:r>
            <a:r>
              <a:rPr lang="en-GB" sz="2000" dirty="0" smtClean="0"/>
              <a:t>: ensure that the nation’s </a:t>
            </a:r>
            <a:r>
              <a:rPr lang="en-GB" sz="2000" b="1" dirty="0" smtClean="0"/>
              <a:t>water and sanitation</a:t>
            </a:r>
            <a:r>
              <a:rPr lang="en-GB" sz="2000" dirty="0" smtClean="0"/>
              <a:t> infrastructure resources are protected, used, developed, conserved, managed and controlled in ways as set out in the </a:t>
            </a:r>
            <a:r>
              <a:rPr lang="en-GB" sz="2000" b="1" dirty="0" smtClean="0"/>
              <a:t>National Water Act</a:t>
            </a:r>
            <a:r>
              <a:rPr lang="en-GB" sz="2000" dirty="0" smtClean="0"/>
              <a:t>, 1998 (Act No. 36 of 1998) and the </a:t>
            </a:r>
            <a:r>
              <a:rPr lang="en-GB" sz="2000" b="1" dirty="0" smtClean="0"/>
              <a:t>Water Services Act</a:t>
            </a:r>
            <a:r>
              <a:rPr lang="en-GB" sz="2000" dirty="0" smtClean="0"/>
              <a:t>, 1997 (Act No. 108 of 1997).</a:t>
            </a:r>
          </a:p>
          <a:p>
            <a:pPr>
              <a:buFont typeface="Wingdings" pitchFamily="2" charset="2"/>
              <a:buChar char="§"/>
            </a:pPr>
            <a:r>
              <a:rPr lang="en-GB" sz="2000" dirty="0" smtClean="0"/>
              <a:t>Branches: </a:t>
            </a:r>
            <a:r>
              <a:rPr lang="en-GB" sz="2000" b="1" dirty="0" smtClean="0"/>
              <a:t>National Water Resources Infrastructure</a:t>
            </a:r>
            <a:r>
              <a:rPr lang="en-GB" sz="2000" dirty="0" smtClean="0"/>
              <a:t> and </a:t>
            </a:r>
            <a:r>
              <a:rPr lang="en-GB" sz="2000" b="1" dirty="0" smtClean="0"/>
              <a:t>Sanitation Unit</a:t>
            </a:r>
            <a:r>
              <a:rPr lang="en-GB" sz="2000" dirty="0" smtClean="0"/>
              <a:t>: jointly </a:t>
            </a:r>
            <a:r>
              <a:rPr lang="en-US" sz="2000" dirty="0" smtClean="0"/>
              <a:t>responsible for: </a:t>
            </a:r>
          </a:p>
          <a:p>
            <a:pPr>
              <a:buFont typeface="Wingdings" pitchFamily="2" charset="2"/>
              <a:buChar char="ü"/>
            </a:pPr>
            <a:r>
              <a:rPr lang="en-US" sz="2000" dirty="0" smtClean="0"/>
              <a:t>development, operations, maintenance and rehabilitation of national water and sanitation resources infrastructure assets,</a:t>
            </a:r>
          </a:p>
          <a:p>
            <a:pPr>
              <a:buFont typeface="Wingdings" pitchFamily="2" charset="2"/>
              <a:buChar char="ü"/>
            </a:pPr>
            <a:r>
              <a:rPr lang="en-US" sz="2000" dirty="0" smtClean="0"/>
              <a:t>Distribution of bulk (untreated/raw) water in terms of the National Water Act (NO. 36 of 1998) to </a:t>
            </a:r>
            <a:r>
              <a:rPr lang="en-US" sz="2000" dirty="0" err="1" smtClean="0"/>
              <a:t>authorised</a:t>
            </a:r>
            <a:r>
              <a:rPr lang="en-US" sz="2000" dirty="0" smtClean="0"/>
              <a:t> users.  </a:t>
            </a:r>
          </a:p>
          <a:p>
            <a:pPr>
              <a:buFont typeface="Wingdings" pitchFamily="2" charset="2"/>
              <a:buChar char="ü"/>
            </a:pPr>
            <a:r>
              <a:rPr lang="en-US" sz="2000" dirty="0" smtClean="0"/>
              <a:t>These comprises of dams, tunnels, reservoirs, pipelines, hydro-mechanical equipment, cranes and lifting equipments, canals, pump stations, WWTPs, WTPs  and associated infrastructure.</a:t>
            </a:r>
            <a:endParaRPr lang="en-GB" sz="2000" dirty="0" smtClean="0"/>
          </a:p>
          <a:p>
            <a:pPr>
              <a:buFont typeface="Wingdings" pitchFamily="2" charset="2"/>
              <a:buChar char="§"/>
            </a:pPr>
            <a:endParaRPr lang="en-ZA" sz="2000" dirty="0" smtClean="0">
              <a:latin typeface="Arial" pitchFamily="34" charset="0"/>
              <a:cs typeface="Arial" pitchFamily="34" charset="0"/>
            </a:endParaRPr>
          </a:p>
          <a:p>
            <a:endParaRPr lang="en-ZA" sz="1800" dirty="0"/>
          </a:p>
        </p:txBody>
      </p:sp>
      <p:pic>
        <p:nvPicPr>
          <p:cNvPr id="4" name="Picture 2" descr="http://www.dwa.gov.za/downloads/mediaproduction/DWAS/DWAS%20logo%20email.jpg"/>
          <p:cNvPicPr>
            <a:picLocks noChangeAspect="1" noChangeArrowheads="1"/>
          </p:cNvPicPr>
          <p:nvPr/>
        </p:nvPicPr>
        <p:blipFill>
          <a:blip r:embed="rId2"/>
          <a:srcRect/>
          <a:stretch>
            <a:fillRect/>
          </a:stretch>
        </p:blipFill>
        <p:spPr bwMode="auto">
          <a:xfrm>
            <a:off x="154236" y="5724097"/>
            <a:ext cx="2456762" cy="716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1040"/>
          </a:xfrm>
        </p:spPr>
        <p:txBody>
          <a:bodyPr/>
          <a:lstStyle/>
          <a:p>
            <a:r>
              <a:rPr lang="en-ZA" dirty="0" smtClean="0"/>
              <a:t> DWS Business definition</a:t>
            </a:r>
            <a:endParaRPr lang="en-ZA" dirty="0"/>
          </a:p>
        </p:txBody>
      </p:sp>
      <p:sp>
        <p:nvSpPr>
          <p:cNvPr id="3" name="Content Placeholder 2"/>
          <p:cNvSpPr>
            <a:spLocks noGrp="1"/>
          </p:cNvSpPr>
          <p:nvPr>
            <p:ph idx="1"/>
          </p:nvPr>
        </p:nvSpPr>
        <p:spPr>
          <a:xfrm>
            <a:off x="249382" y="701040"/>
            <a:ext cx="8631382" cy="5381105"/>
          </a:xfrm>
        </p:spPr>
        <p:txBody>
          <a:bodyPr/>
          <a:lstStyle/>
          <a:p>
            <a:pPr algn="just" eaLnBrk="1" hangingPunct="1">
              <a:lnSpc>
                <a:spcPct val="90000"/>
              </a:lnSpc>
            </a:pPr>
            <a:r>
              <a:rPr lang="en-ZA" sz="2800" dirty="0" smtClean="0"/>
              <a:t>The aim of the Department of Water and Sanitation is to ensure the availability and supply of water and sanitation at national level, facilitate equitable and sustainable social and economic development, and ensure the universal and efficient supply of water and sanitation services at local level.</a:t>
            </a:r>
          </a:p>
          <a:p>
            <a:pPr algn="just" eaLnBrk="1" hangingPunct="1">
              <a:lnSpc>
                <a:spcPct val="90000"/>
              </a:lnSpc>
              <a:buNone/>
            </a:pPr>
            <a:endParaRPr lang="en-ZA" sz="2800" dirty="0" smtClean="0"/>
          </a:p>
          <a:p>
            <a:pPr algn="just" eaLnBrk="1" hangingPunct="1">
              <a:lnSpc>
                <a:spcPct val="90000"/>
              </a:lnSpc>
            </a:pPr>
            <a:r>
              <a:rPr lang="en-ZA" sz="2800" dirty="0" smtClean="0"/>
              <a:t>The Department’s core functions are: policy formulation, water resource management, infrastructure development, capacity building, intergovernmental and intra-</a:t>
            </a:r>
            <a:r>
              <a:rPr lang="en-ZA" sz="2800" dirty="0" err="1" smtClean="0"/>
              <a:t>sectoral</a:t>
            </a:r>
            <a:r>
              <a:rPr lang="en-ZA" sz="2800" dirty="0" smtClean="0"/>
              <a:t> coordination, and water regulation.</a:t>
            </a:r>
            <a:endParaRPr lang="en-ZA" sz="2800" dirty="0" smtClean="0">
              <a:cs typeface="Arial" pitchFamily="34" charset="0"/>
            </a:endParaRPr>
          </a:p>
          <a:p>
            <a:pPr algn="just"/>
            <a:endParaRPr lang="en-ZA" sz="2800" dirty="0"/>
          </a:p>
        </p:txBody>
      </p:sp>
      <p:pic>
        <p:nvPicPr>
          <p:cNvPr id="4" name="Picture 2" descr="http://www.dwa.gov.za/downloads/mediaproduction/DWAS/DWAS%20logo%20email.jpg"/>
          <p:cNvPicPr>
            <a:picLocks noChangeAspect="1" noChangeArrowheads="1"/>
          </p:cNvPicPr>
          <p:nvPr/>
        </p:nvPicPr>
        <p:blipFill>
          <a:blip r:embed="rId2"/>
          <a:srcRect/>
          <a:stretch>
            <a:fillRect/>
          </a:stretch>
        </p:blipFill>
        <p:spPr bwMode="auto">
          <a:xfrm>
            <a:off x="154236" y="5724097"/>
            <a:ext cx="2456762" cy="716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txBox="1">
            <a:spLocks noGrp="1"/>
          </p:cNvSpPr>
          <p:nvPr/>
        </p:nvSpPr>
        <p:spPr bwMode="auto">
          <a:xfrm>
            <a:off x="7162800" y="6324600"/>
            <a:ext cx="1905000" cy="381000"/>
          </a:xfrm>
          <a:prstGeom prst="rect">
            <a:avLst/>
          </a:prstGeom>
          <a:noFill/>
          <a:ln w="9525">
            <a:noFill/>
            <a:miter lim="800000"/>
            <a:headEnd/>
            <a:tailEnd/>
          </a:ln>
        </p:spPr>
        <p:txBody>
          <a:bodyPr/>
          <a:lstStyle/>
          <a:p>
            <a:pPr algn="r" eaLnBrk="0" hangingPunct="0"/>
            <a:fld id="{4AA7E01C-ADF9-4D9D-AA01-A5EB57C56382}" type="slidenum">
              <a:rPr lang="en-GB" sz="1400" b="1">
                <a:latin typeface="Verdana" pitchFamily="34" charset="0"/>
              </a:rPr>
              <a:pPr algn="r" eaLnBrk="0" hangingPunct="0"/>
              <a:t>5</a:t>
            </a:fld>
            <a:endParaRPr lang="en-GB" sz="1400" b="1">
              <a:latin typeface="Verdana" pitchFamily="34" charset="0"/>
            </a:endParaRPr>
          </a:p>
        </p:txBody>
      </p:sp>
      <p:pic>
        <p:nvPicPr>
          <p:cNvPr id="22531" name="Picture 2" descr="ORWRDP3dv2"/>
          <p:cNvPicPr>
            <a:picLocks noChangeAspect="1" noChangeArrowheads="1"/>
          </p:cNvPicPr>
          <p:nvPr/>
        </p:nvPicPr>
        <p:blipFill>
          <a:blip r:embed="rId3"/>
          <a:srcRect/>
          <a:stretch>
            <a:fillRect/>
          </a:stretch>
        </p:blipFill>
        <p:spPr bwMode="auto">
          <a:xfrm>
            <a:off x="52388" y="0"/>
            <a:ext cx="9147175" cy="7239000"/>
          </a:xfrm>
          <a:prstGeom prst="rect">
            <a:avLst/>
          </a:prstGeom>
          <a:noFill/>
          <a:ln w="9525">
            <a:noFill/>
            <a:miter lim="800000"/>
            <a:headEnd/>
            <a:tailEnd/>
          </a:ln>
        </p:spPr>
      </p:pic>
      <p:sp>
        <p:nvSpPr>
          <p:cNvPr id="22532" name="Freeform 3"/>
          <p:cNvSpPr>
            <a:spLocks/>
          </p:cNvSpPr>
          <p:nvPr/>
        </p:nvSpPr>
        <p:spPr bwMode="auto">
          <a:xfrm>
            <a:off x="5048250" y="3570288"/>
            <a:ext cx="2282825" cy="3476625"/>
          </a:xfrm>
          <a:custGeom>
            <a:avLst/>
            <a:gdLst>
              <a:gd name="T0" fmla="*/ 2147483647 w 2320"/>
              <a:gd name="T1" fmla="*/ 2147483647 h 3266"/>
              <a:gd name="T2" fmla="*/ 2147483647 w 2320"/>
              <a:gd name="T3" fmla="*/ 2147483647 h 3266"/>
              <a:gd name="T4" fmla="*/ 2147483647 w 2320"/>
              <a:gd name="T5" fmla="*/ 2147483647 h 3266"/>
              <a:gd name="T6" fmla="*/ 2147483647 w 2320"/>
              <a:gd name="T7" fmla="*/ 2147483647 h 3266"/>
              <a:gd name="T8" fmla="*/ 2147483647 w 2320"/>
              <a:gd name="T9" fmla="*/ 2147483647 h 3266"/>
              <a:gd name="T10" fmla="*/ 2147483647 w 2320"/>
              <a:gd name="T11" fmla="*/ 2147483647 h 3266"/>
              <a:gd name="T12" fmla="*/ 2147483647 w 2320"/>
              <a:gd name="T13" fmla="*/ 2147483647 h 3266"/>
              <a:gd name="T14" fmla="*/ 2147483647 w 2320"/>
              <a:gd name="T15" fmla="*/ 2147483647 h 3266"/>
              <a:gd name="T16" fmla="*/ 2147483647 w 2320"/>
              <a:gd name="T17" fmla="*/ 2147483647 h 3266"/>
              <a:gd name="T18" fmla="*/ 2147483647 w 2320"/>
              <a:gd name="T19" fmla="*/ 2147483647 h 3266"/>
              <a:gd name="T20" fmla="*/ 2147483647 w 2320"/>
              <a:gd name="T21" fmla="*/ 2147483647 h 3266"/>
              <a:gd name="T22" fmla="*/ 2147483647 w 2320"/>
              <a:gd name="T23" fmla="*/ 2147483647 h 3266"/>
              <a:gd name="T24" fmla="*/ 2147483647 w 2320"/>
              <a:gd name="T25" fmla="*/ 2147483647 h 3266"/>
              <a:gd name="T26" fmla="*/ 2147483647 w 2320"/>
              <a:gd name="T27" fmla="*/ 2147483647 h 3266"/>
              <a:gd name="T28" fmla="*/ 2147483647 w 2320"/>
              <a:gd name="T29" fmla="*/ 2147483647 h 3266"/>
              <a:gd name="T30" fmla="*/ 2147483647 w 2320"/>
              <a:gd name="T31" fmla="*/ 2147483647 h 3266"/>
              <a:gd name="T32" fmla="*/ 2147483647 w 2320"/>
              <a:gd name="T33" fmla="*/ 2147483647 h 3266"/>
              <a:gd name="T34" fmla="*/ 2147483647 w 2320"/>
              <a:gd name="T35" fmla="*/ 2147483647 h 3266"/>
              <a:gd name="T36" fmla="*/ 2147483647 w 2320"/>
              <a:gd name="T37" fmla="*/ 2147483647 h 3266"/>
              <a:gd name="T38" fmla="*/ 2147483647 w 2320"/>
              <a:gd name="T39" fmla="*/ 2147483647 h 3266"/>
              <a:gd name="T40" fmla="*/ 2147483647 w 2320"/>
              <a:gd name="T41" fmla="*/ 2147483647 h 3266"/>
              <a:gd name="T42" fmla="*/ 2147483647 w 2320"/>
              <a:gd name="T43" fmla="*/ 2147483647 h 3266"/>
              <a:gd name="T44" fmla="*/ 2147483647 w 2320"/>
              <a:gd name="T45" fmla="*/ 2147483647 h 3266"/>
              <a:gd name="T46" fmla="*/ 2147483647 w 2320"/>
              <a:gd name="T47" fmla="*/ 2147483647 h 3266"/>
              <a:gd name="T48" fmla="*/ 2147483647 w 2320"/>
              <a:gd name="T49" fmla="*/ 2147483647 h 3266"/>
              <a:gd name="T50" fmla="*/ 2147483647 w 2320"/>
              <a:gd name="T51" fmla="*/ 2147483647 h 3266"/>
              <a:gd name="T52" fmla="*/ 2147483647 w 2320"/>
              <a:gd name="T53" fmla="*/ 2147483647 h 3266"/>
              <a:gd name="T54" fmla="*/ 2147483647 w 2320"/>
              <a:gd name="T55" fmla="*/ 2147483647 h 3266"/>
              <a:gd name="T56" fmla="*/ 2147483647 w 2320"/>
              <a:gd name="T57" fmla="*/ 2147483647 h 3266"/>
              <a:gd name="T58" fmla="*/ 2147483647 w 2320"/>
              <a:gd name="T59" fmla="*/ 2147483647 h 3266"/>
              <a:gd name="T60" fmla="*/ 2147483647 w 2320"/>
              <a:gd name="T61" fmla="*/ 2147483647 h 3266"/>
              <a:gd name="T62" fmla="*/ 2147483647 w 2320"/>
              <a:gd name="T63" fmla="*/ 2147483647 h 3266"/>
              <a:gd name="T64" fmla="*/ 2147483647 w 2320"/>
              <a:gd name="T65" fmla="*/ 2147483647 h 3266"/>
              <a:gd name="T66" fmla="*/ 2147483647 w 2320"/>
              <a:gd name="T67" fmla="*/ 2147483647 h 3266"/>
              <a:gd name="T68" fmla="*/ 2147483647 w 2320"/>
              <a:gd name="T69" fmla="*/ 2147483647 h 3266"/>
              <a:gd name="T70" fmla="*/ 2147483647 w 2320"/>
              <a:gd name="T71" fmla="*/ 2147483647 h 3266"/>
              <a:gd name="T72" fmla="*/ 2147483647 w 2320"/>
              <a:gd name="T73" fmla="*/ 2147483647 h 3266"/>
              <a:gd name="T74" fmla="*/ 2147483647 w 2320"/>
              <a:gd name="T75" fmla="*/ 2147483647 h 3266"/>
              <a:gd name="T76" fmla="*/ 2147483647 w 2320"/>
              <a:gd name="T77" fmla="*/ 2147483647 h 3266"/>
              <a:gd name="T78" fmla="*/ 2147483647 w 2320"/>
              <a:gd name="T79" fmla="*/ 2147483647 h 3266"/>
              <a:gd name="T80" fmla="*/ 2147483647 w 2320"/>
              <a:gd name="T81" fmla="*/ 2147483647 h 3266"/>
              <a:gd name="T82" fmla="*/ 2147483647 w 2320"/>
              <a:gd name="T83" fmla="*/ 2147483647 h 3266"/>
              <a:gd name="T84" fmla="*/ 2147483647 w 2320"/>
              <a:gd name="T85" fmla="*/ 2147483647 h 3266"/>
              <a:gd name="T86" fmla="*/ 2147483647 w 2320"/>
              <a:gd name="T87" fmla="*/ 2147483647 h 3266"/>
              <a:gd name="T88" fmla="*/ 2147483647 w 2320"/>
              <a:gd name="T89" fmla="*/ 2147483647 h 3266"/>
              <a:gd name="T90" fmla="*/ 2147483647 w 2320"/>
              <a:gd name="T91" fmla="*/ 2147483647 h 3266"/>
              <a:gd name="T92" fmla="*/ 2147483647 w 2320"/>
              <a:gd name="T93" fmla="*/ 2147483647 h 3266"/>
              <a:gd name="T94" fmla="*/ 2147483647 w 2320"/>
              <a:gd name="T95" fmla="*/ 0 h 32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0"/>
              <a:gd name="T145" fmla="*/ 0 h 3266"/>
              <a:gd name="T146" fmla="*/ 2320 w 2320"/>
              <a:gd name="T147" fmla="*/ 3266 h 32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0" h="3266">
                <a:moveTo>
                  <a:pt x="97" y="3266"/>
                </a:moveTo>
                <a:cubicBezTo>
                  <a:pt x="139" y="3194"/>
                  <a:pt x="181" y="3122"/>
                  <a:pt x="234" y="3084"/>
                </a:cubicBezTo>
                <a:cubicBezTo>
                  <a:pt x="287" y="3046"/>
                  <a:pt x="385" y="3062"/>
                  <a:pt x="415" y="3039"/>
                </a:cubicBezTo>
                <a:cubicBezTo>
                  <a:pt x="445" y="3016"/>
                  <a:pt x="430" y="2971"/>
                  <a:pt x="415" y="2948"/>
                </a:cubicBezTo>
                <a:cubicBezTo>
                  <a:pt x="400" y="2925"/>
                  <a:pt x="331" y="2926"/>
                  <a:pt x="324" y="2903"/>
                </a:cubicBezTo>
                <a:cubicBezTo>
                  <a:pt x="317" y="2880"/>
                  <a:pt x="393" y="2842"/>
                  <a:pt x="370" y="2812"/>
                </a:cubicBezTo>
                <a:cubicBezTo>
                  <a:pt x="347" y="2782"/>
                  <a:pt x="241" y="2736"/>
                  <a:pt x="188" y="2721"/>
                </a:cubicBezTo>
                <a:cubicBezTo>
                  <a:pt x="135" y="2706"/>
                  <a:pt x="82" y="2744"/>
                  <a:pt x="52" y="2721"/>
                </a:cubicBezTo>
                <a:cubicBezTo>
                  <a:pt x="22" y="2698"/>
                  <a:pt x="0" y="2623"/>
                  <a:pt x="7" y="2585"/>
                </a:cubicBezTo>
                <a:cubicBezTo>
                  <a:pt x="14" y="2547"/>
                  <a:pt x="59" y="2509"/>
                  <a:pt x="97" y="2494"/>
                </a:cubicBezTo>
                <a:cubicBezTo>
                  <a:pt x="135" y="2479"/>
                  <a:pt x="196" y="2501"/>
                  <a:pt x="234" y="2494"/>
                </a:cubicBezTo>
                <a:cubicBezTo>
                  <a:pt x="272" y="2487"/>
                  <a:pt x="317" y="2472"/>
                  <a:pt x="324" y="2449"/>
                </a:cubicBezTo>
                <a:cubicBezTo>
                  <a:pt x="331" y="2426"/>
                  <a:pt x="309" y="2388"/>
                  <a:pt x="279" y="2358"/>
                </a:cubicBezTo>
                <a:cubicBezTo>
                  <a:pt x="249" y="2328"/>
                  <a:pt x="181" y="2298"/>
                  <a:pt x="143" y="2268"/>
                </a:cubicBezTo>
                <a:cubicBezTo>
                  <a:pt x="105" y="2238"/>
                  <a:pt x="60" y="2215"/>
                  <a:pt x="52" y="2177"/>
                </a:cubicBezTo>
                <a:cubicBezTo>
                  <a:pt x="44" y="2139"/>
                  <a:pt x="44" y="2071"/>
                  <a:pt x="97" y="2041"/>
                </a:cubicBezTo>
                <a:cubicBezTo>
                  <a:pt x="150" y="2011"/>
                  <a:pt x="317" y="2010"/>
                  <a:pt x="370" y="1995"/>
                </a:cubicBezTo>
                <a:cubicBezTo>
                  <a:pt x="423" y="1980"/>
                  <a:pt x="423" y="1965"/>
                  <a:pt x="415" y="1950"/>
                </a:cubicBezTo>
                <a:cubicBezTo>
                  <a:pt x="407" y="1935"/>
                  <a:pt x="339" y="1928"/>
                  <a:pt x="324" y="1905"/>
                </a:cubicBezTo>
                <a:cubicBezTo>
                  <a:pt x="309" y="1882"/>
                  <a:pt x="339" y="1837"/>
                  <a:pt x="324" y="1814"/>
                </a:cubicBezTo>
                <a:cubicBezTo>
                  <a:pt x="309" y="1791"/>
                  <a:pt x="257" y="1792"/>
                  <a:pt x="234" y="1769"/>
                </a:cubicBezTo>
                <a:cubicBezTo>
                  <a:pt x="211" y="1746"/>
                  <a:pt x="203" y="1708"/>
                  <a:pt x="188" y="1678"/>
                </a:cubicBezTo>
                <a:cubicBezTo>
                  <a:pt x="173" y="1648"/>
                  <a:pt x="143" y="1610"/>
                  <a:pt x="143" y="1587"/>
                </a:cubicBezTo>
                <a:cubicBezTo>
                  <a:pt x="143" y="1564"/>
                  <a:pt x="188" y="1565"/>
                  <a:pt x="188" y="1542"/>
                </a:cubicBezTo>
                <a:cubicBezTo>
                  <a:pt x="188" y="1519"/>
                  <a:pt x="150" y="1481"/>
                  <a:pt x="143" y="1451"/>
                </a:cubicBezTo>
                <a:cubicBezTo>
                  <a:pt x="136" y="1421"/>
                  <a:pt x="136" y="1375"/>
                  <a:pt x="143" y="1360"/>
                </a:cubicBezTo>
                <a:cubicBezTo>
                  <a:pt x="150" y="1345"/>
                  <a:pt x="173" y="1352"/>
                  <a:pt x="188" y="1360"/>
                </a:cubicBezTo>
                <a:cubicBezTo>
                  <a:pt x="203" y="1368"/>
                  <a:pt x="226" y="1406"/>
                  <a:pt x="234" y="1406"/>
                </a:cubicBezTo>
                <a:cubicBezTo>
                  <a:pt x="242" y="1406"/>
                  <a:pt x="227" y="1375"/>
                  <a:pt x="234" y="1360"/>
                </a:cubicBezTo>
                <a:cubicBezTo>
                  <a:pt x="241" y="1345"/>
                  <a:pt x="249" y="1330"/>
                  <a:pt x="279" y="1315"/>
                </a:cubicBezTo>
                <a:cubicBezTo>
                  <a:pt x="309" y="1300"/>
                  <a:pt x="370" y="1277"/>
                  <a:pt x="415" y="1270"/>
                </a:cubicBezTo>
                <a:cubicBezTo>
                  <a:pt x="460" y="1263"/>
                  <a:pt x="506" y="1278"/>
                  <a:pt x="551" y="1270"/>
                </a:cubicBezTo>
                <a:cubicBezTo>
                  <a:pt x="596" y="1262"/>
                  <a:pt x="657" y="1239"/>
                  <a:pt x="687" y="1224"/>
                </a:cubicBezTo>
                <a:cubicBezTo>
                  <a:pt x="717" y="1209"/>
                  <a:pt x="709" y="1194"/>
                  <a:pt x="732" y="1179"/>
                </a:cubicBezTo>
                <a:cubicBezTo>
                  <a:pt x="755" y="1164"/>
                  <a:pt x="800" y="1149"/>
                  <a:pt x="823" y="1134"/>
                </a:cubicBezTo>
                <a:cubicBezTo>
                  <a:pt x="846" y="1119"/>
                  <a:pt x="854" y="1103"/>
                  <a:pt x="869" y="1088"/>
                </a:cubicBezTo>
                <a:cubicBezTo>
                  <a:pt x="884" y="1073"/>
                  <a:pt x="891" y="1050"/>
                  <a:pt x="914" y="1043"/>
                </a:cubicBezTo>
                <a:cubicBezTo>
                  <a:pt x="937" y="1036"/>
                  <a:pt x="975" y="1058"/>
                  <a:pt x="1005" y="1043"/>
                </a:cubicBezTo>
                <a:cubicBezTo>
                  <a:pt x="1035" y="1028"/>
                  <a:pt x="1065" y="975"/>
                  <a:pt x="1095" y="952"/>
                </a:cubicBezTo>
                <a:cubicBezTo>
                  <a:pt x="1125" y="929"/>
                  <a:pt x="1148" y="930"/>
                  <a:pt x="1186" y="907"/>
                </a:cubicBezTo>
                <a:cubicBezTo>
                  <a:pt x="1224" y="884"/>
                  <a:pt x="1277" y="839"/>
                  <a:pt x="1322" y="816"/>
                </a:cubicBezTo>
                <a:cubicBezTo>
                  <a:pt x="1367" y="793"/>
                  <a:pt x="1435" y="794"/>
                  <a:pt x="1458" y="771"/>
                </a:cubicBezTo>
                <a:cubicBezTo>
                  <a:pt x="1481" y="748"/>
                  <a:pt x="1443" y="703"/>
                  <a:pt x="1458" y="680"/>
                </a:cubicBezTo>
                <a:cubicBezTo>
                  <a:pt x="1473" y="657"/>
                  <a:pt x="1534" y="665"/>
                  <a:pt x="1549" y="635"/>
                </a:cubicBezTo>
                <a:cubicBezTo>
                  <a:pt x="1564" y="605"/>
                  <a:pt x="1534" y="522"/>
                  <a:pt x="1549" y="499"/>
                </a:cubicBezTo>
                <a:cubicBezTo>
                  <a:pt x="1564" y="476"/>
                  <a:pt x="1534" y="559"/>
                  <a:pt x="1640" y="499"/>
                </a:cubicBezTo>
                <a:cubicBezTo>
                  <a:pt x="1746" y="439"/>
                  <a:pt x="2071" y="219"/>
                  <a:pt x="2184" y="136"/>
                </a:cubicBezTo>
                <a:cubicBezTo>
                  <a:pt x="2297" y="53"/>
                  <a:pt x="2290" y="38"/>
                  <a:pt x="2320" y="0"/>
                </a:cubicBezTo>
              </a:path>
            </a:pathLst>
          </a:custGeom>
          <a:noFill/>
          <a:ln w="57150">
            <a:solidFill>
              <a:schemeClr val="accent2"/>
            </a:solidFill>
            <a:round/>
            <a:headEnd/>
            <a:tailEnd/>
          </a:ln>
        </p:spPr>
        <p:txBody>
          <a:bodyPr/>
          <a:lstStyle/>
          <a:p>
            <a:pPr algn="ctr" eaLnBrk="0" hangingPunct="0"/>
            <a:endParaRPr lang="en-US" sz="1200" b="1">
              <a:solidFill>
                <a:srgbClr val="000000"/>
              </a:solidFill>
              <a:latin typeface="Tahoma" pitchFamily="34" charset="0"/>
            </a:endParaRPr>
          </a:p>
        </p:txBody>
      </p:sp>
      <p:sp>
        <p:nvSpPr>
          <p:cNvPr id="22533" name="Freeform 4"/>
          <p:cNvSpPr>
            <a:spLocks/>
          </p:cNvSpPr>
          <p:nvPr/>
        </p:nvSpPr>
        <p:spPr bwMode="auto">
          <a:xfrm>
            <a:off x="7331075" y="2413000"/>
            <a:ext cx="1785938" cy="1157288"/>
          </a:xfrm>
          <a:custGeom>
            <a:avLst/>
            <a:gdLst>
              <a:gd name="T0" fmla="*/ 0 w 1814"/>
              <a:gd name="T1" fmla="*/ 2147483647 h 1089"/>
              <a:gd name="T2" fmla="*/ 2147483647 w 1814"/>
              <a:gd name="T3" fmla="*/ 2147483647 h 1089"/>
              <a:gd name="T4" fmla="*/ 2147483647 w 1814"/>
              <a:gd name="T5" fmla="*/ 2147483647 h 1089"/>
              <a:gd name="T6" fmla="*/ 2147483647 w 1814"/>
              <a:gd name="T7" fmla="*/ 2147483647 h 1089"/>
              <a:gd name="T8" fmla="*/ 2147483647 w 1814"/>
              <a:gd name="T9" fmla="*/ 2147483647 h 1089"/>
              <a:gd name="T10" fmla="*/ 2147483647 w 1814"/>
              <a:gd name="T11" fmla="*/ 2147483647 h 1089"/>
              <a:gd name="T12" fmla="*/ 2147483647 w 1814"/>
              <a:gd name="T13" fmla="*/ 2147483647 h 1089"/>
              <a:gd name="T14" fmla="*/ 2147483647 w 1814"/>
              <a:gd name="T15" fmla="*/ 2147483647 h 1089"/>
              <a:gd name="T16" fmla="*/ 2147483647 w 1814"/>
              <a:gd name="T17" fmla="*/ 2147483647 h 1089"/>
              <a:gd name="T18" fmla="*/ 2147483647 w 1814"/>
              <a:gd name="T19" fmla="*/ 2147483647 h 1089"/>
              <a:gd name="T20" fmla="*/ 2147483647 w 1814"/>
              <a:gd name="T21" fmla="*/ 2147483647 h 1089"/>
              <a:gd name="T22" fmla="*/ 2147483647 w 1814"/>
              <a:gd name="T23" fmla="*/ 2147483647 h 1089"/>
              <a:gd name="T24" fmla="*/ 2147483647 w 1814"/>
              <a:gd name="T25" fmla="*/ 2147483647 h 1089"/>
              <a:gd name="T26" fmla="*/ 2147483647 w 1814"/>
              <a:gd name="T27" fmla="*/ 2147483647 h 1089"/>
              <a:gd name="T28" fmla="*/ 2147483647 w 1814"/>
              <a:gd name="T29" fmla="*/ 2147483647 h 1089"/>
              <a:gd name="T30" fmla="*/ 2147483647 w 1814"/>
              <a:gd name="T31" fmla="*/ 2147483647 h 1089"/>
              <a:gd name="T32" fmla="*/ 2147483647 w 1814"/>
              <a:gd name="T33" fmla="*/ 2147483647 h 1089"/>
              <a:gd name="T34" fmla="*/ 2147483647 w 1814"/>
              <a:gd name="T35" fmla="*/ 2147483647 h 1089"/>
              <a:gd name="T36" fmla="*/ 2147483647 w 1814"/>
              <a:gd name="T37" fmla="*/ 2147483647 h 1089"/>
              <a:gd name="T38" fmla="*/ 2147483647 w 1814"/>
              <a:gd name="T39" fmla="*/ 2147483647 h 1089"/>
              <a:gd name="T40" fmla="*/ 2147483647 w 1814"/>
              <a:gd name="T41" fmla="*/ 2147483647 h 1089"/>
              <a:gd name="T42" fmla="*/ 2147483647 w 1814"/>
              <a:gd name="T43" fmla="*/ 2147483647 h 1089"/>
              <a:gd name="T44" fmla="*/ 2147483647 w 1814"/>
              <a:gd name="T45" fmla="*/ 0 h 10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4"/>
              <a:gd name="T70" fmla="*/ 0 h 1089"/>
              <a:gd name="T71" fmla="*/ 1814 w 1814"/>
              <a:gd name="T72" fmla="*/ 1089 h 10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4" h="1089">
                <a:moveTo>
                  <a:pt x="0" y="1089"/>
                </a:moveTo>
                <a:cubicBezTo>
                  <a:pt x="23" y="1055"/>
                  <a:pt x="46" y="1021"/>
                  <a:pt x="91" y="998"/>
                </a:cubicBezTo>
                <a:cubicBezTo>
                  <a:pt x="136" y="975"/>
                  <a:pt x="211" y="960"/>
                  <a:pt x="272" y="953"/>
                </a:cubicBezTo>
                <a:cubicBezTo>
                  <a:pt x="333" y="946"/>
                  <a:pt x="401" y="968"/>
                  <a:pt x="454" y="953"/>
                </a:cubicBezTo>
                <a:cubicBezTo>
                  <a:pt x="507" y="938"/>
                  <a:pt x="560" y="885"/>
                  <a:pt x="590" y="862"/>
                </a:cubicBezTo>
                <a:cubicBezTo>
                  <a:pt x="620" y="839"/>
                  <a:pt x="635" y="839"/>
                  <a:pt x="635" y="816"/>
                </a:cubicBezTo>
                <a:cubicBezTo>
                  <a:pt x="635" y="793"/>
                  <a:pt x="590" y="749"/>
                  <a:pt x="590" y="726"/>
                </a:cubicBezTo>
                <a:cubicBezTo>
                  <a:pt x="590" y="703"/>
                  <a:pt x="620" y="688"/>
                  <a:pt x="635" y="680"/>
                </a:cubicBezTo>
                <a:cubicBezTo>
                  <a:pt x="650" y="672"/>
                  <a:pt x="657" y="687"/>
                  <a:pt x="680" y="680"/>
                </a:cubicBezTo>
                <a:cubicBezTo>
                  <a:pt x="703" y="673"/>
                  <a:pt x="748" y="650"/>
                  <a:pt x="771" y="635"/>
                </a:cubicBezTo>
                <a:cubicBezTo>
                  <a:pt x="794" y="620"/>
                  <a:pt x="787" y="590"/>
                  <a:pt x="817" y="590"/>
                </a:cubicBezTo>
                <a:cubicBezTo>
                  <a:pt x="847" y="590"/>
                  <a:pt x="908" y="635"/>
                  <a:pt x="953" y="635"/>
                </a:cubicBezTo>
                <a:cubicBezTo>
                  <a:pt x="998" y="635"/>
                  <a:pt x="1059" y="613"/>
                  <a:pt x="1089" y="590"/>
                </a:cubicBezTo>
                <a:cubicBezTo>
                  <a:pt x="1119" y="567"/>
                  <a:pt x="1111" y="522"/>
                  <a:pt x="1134" y="499"/>
                </a:cubicBezTo>
                <a:cubicBezTo>
                  <a:pt x="1157" y="476"/>
                  <a:pt x="1195" y="461"/>
                  <a:pt x="1225" y="454"/>
                </a:cubicBezTo>
                <a:cubicBezTo>
                  <a:pt x="1255" y="447"/>
                  <a:pt x="1292" y="469"/>
                  <a:pt x="1315" y="454"/>
                </a:cubicBezTo>
                <a:cubicBezTo>
                  <a:pt x="1338" y="439"/>
                  <a:pt x="1338" y="393"/>
                  <a:pt x="1361" y="363"/>
                </a:cubicBezTo>
                <a:cubicBezTo>
                  <a:pt x="1384" y="333"/>
                  <a:pt x="1422" y="295"/>
                  <a:pt x="1452" y="272"/>
                </a:cubicBezTo>
                <a:cubicBezTo>
                  <a:pt x="1482" y="249"/>
                  <a:pt x="1519" y="250"/>
                  <a:pt x="1542" y="227"/>
                </a:cubicBezTo>
                <a:cubicBezTo>
                  <a:pt x="1565" y="204"/>
                  <a:pt x="1580" y="159"/>
                  <a:pt x="1588" y="136"/>
                </a:cubicBezTo>
                <a:cubicBezTo>
                  <a:pt x="1596" y="113"/>
                  <a:pt x="1581" y="106"/>
                  <a:pt x="1588" y="91"/>
                </a:cubicBezTo>
                <a:cubicBezTo>
                  <a:pt x="1595" y="76"/>
                  <a:pt x="1595" y="60"/>
                  <a:pt x="1633" y="45"/>
                </a:cubicBezTo>
                <a:cubicBezTo>
                  <a:pt x="1671" y="30"/>
                  <a:pt x="1784" y="7"/>
                  <a:pt x="1814" y="0"/>
                </a:cubicBezTo>
              </a:path>
            </a:pathLst>
          </a:custGeom>
          <a:noFill/>
          <a:ln w="57150">
            <a:solidFill>
              <a:schemeClr val="accent2"/>
            </a:solidFill>
            <a:round/>
            <a:headEnd/>
            <a:tailEnd/>
          </a:ln>
        </p:spPr>
        <p:txBody>
          <a:bodyPr/>
          <a:lstStyle/>
          <a:p>
            <a:pPr algn="ctr" eaLnBrk="0" hangingPunct="0"/>
            <a:endParaRPr lang="en-US" sz="1200" b="1">
              <a:solidFill>
                <a:srgbClr val="000000"/>
              </a:solidFill>
              <a:latin typeface="Tahoma" pitchFamily="34" charset="0"/>
            </a:endParaRPr>
          </a:p>
        </p:txBody>
      </p:sp>
      <p:sp>
        <p:nvSpPr>
          <p:cNvPr id="22534" name="Freeform 5"/>
          <p:cNvSpPr>
            <a:spLocks/>
          </p:cNvSpPr>
          <p:nvPr/>
        </p:nvSpPr>
        <p:spPr bwMode="auto">
          <a:xfrm>
            <a:off x="1093788" y="1835150"/>
            <a:ext cx="3827462" cy="1493838"/>
          </a:xfrm>
          <a:custGeom>
            <a:avLst/>
            <a:gdLst>
              <a:gd name="T0" fmla="*/ 2147483647 w 3886"/>
              <a:gd name="T1" fmla="*/ 2147483647 h 1406"/>
              <a:gd name="T2" fmla="*/ 2147483647 w 3886"/>
              <a:gd name="T3" fmla="*/ 2147483647 h 1406"/>
              <a:gd name="T4" fmla="*/ 2147483647 w 3886"/>
              <a:gd name="T5" fmla="*/ 2147483647 h 1406"/>
              <a:gd name="T6" fmla="*/ 2147483647 w 3886"/>
              <a:gd name="T7" fmla="*/ 2147483647 h 1406"/>
              <a:gd name="T8" fmla="*/ 2147483647 w 3886"/>
              <a:gd name="T9" fmla="*/ 2147483647 h 1406"/>
              <a:gd name="T10" fmla="*/ 2147483647 w 3886"/>
              <a:gd name="T11" fmla="*/ 2147483647 h 1406"/>
              <a:gd name="T12" fmla="*/ 2147483647 w 3886"/>
              <a:gd name="T13" fmla="*/ 2147483647 h 1406"/>
              <a:gd name="T14" fmla="*/ 2147483647 w 3886"/>
              <a:gd name="T15" fmla="*/ 2147483647 h 1406"/>
              <a:gd name="T16" fmla="*/ 2147483647 w 3886"/>
              <a:gd name="T17" fmla="*/ 2147483647 h 1406"/>
              <a:gd name="T18" fmla="*/ 2147483647 w 3886"/>
              <a:gd name="T19" fmla="*/ 2147483647 h 1406"/>
              <a:gd name="T20" fmla="*/ 2147483647 w 3886"/>
              <a:gd name="T21" fmla="*/ 2147483647 h 1406"/>
              <a:gd name="T22" fmla="*/ 2147483647 w 3886"/>
              <a:gd name="T23" fmla="*/ 2147483647 h 1406"/>
              <a:gd name="T24" fmla="*/ 2147483647 w 3886"/>
              <a:gd name="T25" fmla="*/ 2147483647 h 1406"/>
              <a:gd name="T26" fmla="*/ 2147483647 w 3886"/>
              <a:gd name="T27" fmla="*/ 2147483647 h 1406"/>
              <a:gd name="T28" fmla="*/ 2147483647 w 3886"/>
              <a:gd name="T29" fmla="*/ 2147483647 h 1406"/>
              <a:gd name="T30" fmla="*/ 2147483647 w 3886"/>
              <a:gd name="T31" fmla="*/ 2147483647 h 1406"/>
              <a:gd name="T32" fmla="*/ 2147483647 w 3886"/>
              <a:gd name="T33" fmla="*/ 2147483647 h 1406"/>
              <a:gd name="T34" fmla="*/ 2147483647 w 3886"/>
              <a:gd name="T35" fmla="*/ 2147483647 h 1406"/>
              <a:gd name="T36" fmla="*/ 2147483647 w 3886"/>
              <a:gd name="T37" fmla="*/ 2147483647 h 1406"/>
              <a:gd name="T38" fmla="*/ 2147483647 w 3886"/>
              <a:gd name="T39" fmla="*/ 2147483647 h 1406"/>
              <a:gd name="T40" fmla="*/ 2147483647 w 3886"/>
              <a:gd name="T41" fmla="*/ 2147483647 h 1406"/>
              <a:gd name="T42" fmla="*/ 2147483647 w 3886"/>
              <a:gd name="T43" fmla="*/ 2147483647 h 1406"/>
              <a:gd name="T44" fmla="*/ 2147483647 w 3886"/>
              <a:gd name="T45" fmla="*/ 2147483647 h 1406"/>
              <a:gd name="T46" fmla="*/ 2147483647 w 3886"/>
              <a:gd name="T47" fmla="*/ 2147483647 h 1406"/>
              <a:gd name="T48" fmla="*/ 2147483647 w 3886"/>
              <a:gd name="T49" fmla="*/ 2147483647 h 1406"/>
              <a:gd name="T50" fmla="*/ 2147483647 w 3886"/>
              <a:gd name="T51" fmla="*/ 2147483647 h 1406"/>
              <a:gd name="T52" fmla="*/ 2147483647 w 3886"/>
              <a:gd name="T53" fmla="*/ 2147483647 h 1406"/>
              <a:gd name="T54" fmla="*/ 2147483647 w 3886"/>
              <a:gd name="T55" fmla="*/ 2147483647 h 1406"/>
              <a:gd name="T56" fmla="*/ 2147483647 w 3886"/>
              <a:gd name="T57" fmla="*/ 2147483647 h 1406"/>
              <a:gd name="T58" fmla="*/ 2147483647 w 3886"/>
              <a:gd name="T59" fmla="*/ 0 h 1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86"/>
              <a:gd name="T91" fmla="*/ 0 h 1406"/>
              <a:gd name="T92" fmla="*/ 3886 w 3886"/>
              <a:gd name="T93" fmla="*/ 1406 h 1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86" h="1406">
                <a:moveTo>
                  <a:pt x="30" y="1406"/>
                </a:moveTo>
                <a:cubicBezTo>
                  <a:pt x="15" y="1372"/>
                  <a:pt x="0" y="1338"/>
                  <a:pt x="30" y="1315"/>
                </a:cubicBezTo>
                <a:cubicBezTo>
                  <a:pt x="60" y="1292"/>
                  <a:pt x="182" y="1285"/>
                  <a:pt x="212" y="1270"/>
                </a:cubicBezTo>
                <a:cubicBezTo>
                  <a:pt x="242" y="1255"/>
                  <a:pt x="227" y="1239"/>
                  <a:pt x="212" y="1224"/>
                </a:cubicBezTo>
                <a:cubicBezTo>
                  <a:pt x="197" y="1209"/>
                  <a:pt x="114" y="1194"/>
                  <a:pt x="121" y="1179"/>
                </a:cubicBezTo>
                <a:cubicBezTo>
                  <a:pt x="128" y="1164"/>
                  <a:pt x="212" y="1149"/>
                  <a:pt x="257" y="1134"/>
                </a:cubicBezTo>
                <a:cubicBezTo>
                  <a:pt x="302" y="1119"/>
                  <a:pt x="340" y="1111"/>
                  <a:pt x="393" y="1088"/>
                </a:cubicBezTo>
                <a:cubicBezTo>
                  <a:pt x="446" y="1065"/>
                  <a:pt x="521" y="1013"/>
                  <a:pt x="574" y="998"/>
                </a:cubicBezTo>
                <a:cubicBezTo>
                  <a:pt x="627" y="983"/>
                  <a:pt x="681" y="1013"/>
                  <a:pt x="711" y="998"/>
                </a:cubicBezTo>
                <a:cubicBezTo>
                  <a:pt x="741" y="983"/>
                  <a:pt x="741" y="922"/>
                  <a:pt x="756" y="907"/>
                </a:cubicBezTo>
                <a:cubicBezTo>
                  <a:pt x="771" y="892"/>
                  <a:pt x="771" y="922"/>
                  <a:pt x="801" y="907"/>
                </a:cubicBezTo>
                <a:cubicBezTo>
                  <a:pt x="831" y="892"/>
                  <a:pt x="854" y="854"/>
                  <a:pt x="937" y="816"/>
                </a:cubicBezTo>
                <a:cubicBezTo>
                  <a:pt x="1020" y="778"/>
                  <a:pt x="1179" y="718"/>
                  <a:pt x="1300" y="680"/>
                </a:cubicBezTo>
                <a:cubicBezTo>
                  <a:pt x="1421" y="642"/>
                  <a:pt x="1587" y="612"/>
                  <a:pt x="1663" y="589"/>
                </a:cubicBezTo>
                <a:cubicBezTo>
                  <a:pt x="1739" y="566"/>
                  <a:pt x="1747" y="551"/>
                  <a:pt x="1754" y="544"/>
                </a:cubicBezTo>
                <a:cubicBezTo>
                  <a:pt x="1761" y="537"/>
                  <a:pt x="1701" y="551"/>
                  <a:pt x="1708" y="544"/>
                </a:cubicBezTo>
                <a:cubicBezTo>
                  <a:pt x="1715" y="537"/>
                  <a:pt x="1716" y="529"/>
                  <a:pt x="1799" y="499"/>
                </a:cubicBezTo>
                <a:cubicBezTo>
                  <a:pt x="1882" y="469"/>
                  <a:pt x="2116" y="386"/>
                  <a:pt x="2207" y="363"/>
                </a:cubicBezTo>
                <a:cubicBezTo>
                  <a:pt x="2298" y="340"/>
                  <a:pt x="2320" y="356"/>
                  <a:pt x="2343" y="363"/>
                </a:cubicBezTo>
                <a:cubicBezTo>
                  <a:pt x="2366" y="370"/>
                  <a:pt x="2313" y="401"/>
                  <a:pt x="2343" y="408"/>
                </a:cubicBezTo>
                <a:cubicBezTo>
                  <a:pt x="2373" y="415"/>
                  <a:pt x="2464" y="416"/>
                  <a:pt x="2525" y="408"/>
                </a:cubicBezTo>
                <a:cubicBezTo>
                  <a:pt x="2586" y="400"/>
                  <a:pt x="2646" y="370"/>
                  <a:pt x="2706" y="363"/>
                </a:cubicBezTo>
                <a:cubicBezTo>
                  <a:pt x="2766" y="356"/>
                  <a:pt x="2820" y="371"/>
                  <a:pt x="2888" y="363"/>
                </a:cubicBezTo>
                <a:cubicBezTo>
                  <a:pt x="2956" y="355"/>
                  <a:pt x="3070" y="340"/>
                  <a:pt x="3115" y="317"/>
                </a:cubicBezTo>
                <a:cubicBezTo>
                  <a:pt x="3160" y="294"/>
                  <a:pt x="3153" y="257"/>
                  <a:pt x="3160" y="227"/>
                </a:cubicBezTo>
                <a:cubicBezTo>
                  <a:pt x="3167" y="197"/>
                  <a:pt x="3153" y="151"/>
                  <a:pt x="3160" y="136"/>
                </a:cubicBezTo>
                <a:cubicBezTo>
                  <a:pt x="3167" y="121"/>
                  <a:pt x="3175" y="144"/>
                  <a:pt x="3205" y="136"/>
                </a:cubicBezTo>
                <a:cubicBezTo>
                  <a:pt x="3235" y="128"/>
                  <a:pt x="3281" y="105"/>
                  <a:pt x="3341" y="90"/>
                </a:cubicBezTo>
                <a:cubicBezTo>
                  <a:pt x="3401" y="75"/>
                  <a:pt x="3477" y="60"/>
                  <a:pt x="3568" y="45"/>
                </a:cubicBezTo>
                <a:cubicBezTo>
                  <a:pt x="3659" y="30"/>
                  <a:pt x="3795" y="8"/>
                  <a:pt x="3886" y="0"/>
                </a:cubicBezTo>
              </a:path>
            </a:pathLst>
          </a:custGeom>
          <a:noFill/>
          <a:ln w="38100">
            <a:solidFill>
              <a:schemeClr val="accent2"/>
            </a:solidFill>
            <a:round/>
            <a:headEnd/>
            <a:tailEnd/>
          </a:ln>
        </p:spPr>
        <p:txBody>
          <a:bodyPr/>
          <a:lstStyle/>
          <a:p>
            <a:pPr algn="ctr" eaLnBrk="0" hangingPunct="0"/>
            <a:endParaRPr lang="en-US" sz="1200" b="1">
              <a:solidFill>
                <a:srgbClr val="000000"/>
              </a:solidFill>
              <a:latin typeface="Tahoma" pitchFamily="34" charset="0"/>
            </a:endParaRPr>
          </a:p>
        </p:txBody>
      </p:sp>
      <p:sp>
        <p:nvSpPr>
          <p:cNvPr id="22535" name="Freeform 6"/>
          <p:cNvSpPr>
            <a:spLocks/>
          </p:cNvSpPr>
          <p:nvPr/>
        </p:nvSpPr>
        <p:spPr bwMode="auto">
          <a:xfrm>
            <a:off x="4921250" y="1738313"/>
            <a:ext cx="3616325" cy="344487"/>
          </a:xfrm>
          <a:custGeom>
            <a:avLst/>
            <a:gdLst>
              <a:gd name="T0" fmla="*/ 0 w 3674"/>
              <a:gd name="T1" fmla="*/ 2147483647 h 325"/>
              <a:gd name="T2" fmla="*/ 2147483647 w 3674"/>
              <a:gd name="T3" fmla="*/ 2147483647 h 325"/>
              <a:gd name="T4" fmla="*/ 2147483647 w 3674"/>
              <a:gd name="T5" fmla="*/ 2147483647 h 325"/>
              <a:gd name="T6" fmla="*/ 2147483647 w 3674"/>
              <a:gd name="T7" fmla="*/ 2147483647 h 325"/>
              <a:gd name="T8" fmla="*/ 2147483647 w 3674"/>
              <a:gd name="T9" fmla="*/ 0 h 325"/>
              <a:gd name="T10" fmla="*/ 2147483647 w 3674"/>
              <a:gd name="T11" fmla="*/ 2147483647 h 325"/>
              <a:gd name="T12" fmla="*/ 2147483647 w 3674"/>
              <a:gd name="T13" fmla="*/ 2147483647 h 325"/>
              <a:gd name="T14" fmla="*/ 2147483647 w 3674"/>
              <a:gd name="T15" fmla="*/ 2147483647 h 325"/>
              <a:gd name="T16" fmla="*/ 2147483647 w 3674"/>
              <a:gd name="T17" fmla="*/ 2147483647 h 325"/>
              <a:gd name="T18" fmla="*/ 2147483647 w 3674"/>
              <a:gd name="T19" fmla="*/ 2147483647 h 325"/>
              <a:gd name="T20" fmla="*/ 2147483647 w 3674"/>
              <a:gd name="T21" fmla="*/ 2147483647 h 325"/>
              <a:gd name="T22" fmla="*/ 2147483647 w 3674"/>
              <a:gd name="T23" fmla="*/ 2147483647 h 3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74"/>
              <a:gd name="T37" fmla="*/ 0 h 325"/>
              <a:gd name="T38" fmla="*/ 3674 w 3674"/>
              <a:gd name="T39" fmla="*/ 325 h 3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74" h="325">
                <a:moveTo>
                  <a:pt x="0" y="91"/>
                </a:moveTo>
                <a:cubicBezTo>
                  <a:pt x="11" y="95"/>
                  <a:pt x="22" y="99"/>
                  <a:pt x="45" y="91"/>
                </a:cubicBezTo>
                <a:cubicBezTo>
                  <a:pt x="68" y="83"/>
                  <a:pt x="83" y="53"/>
                  <a:pt x="136" y="45"/>
                </a:cubicBezTo>
                <a:cubicBezTo>
                  <a:pt x="189" y="37"/>
                  <a:pt x="257" y="52"/>
                  <a:pt x="363" y="45"/>
                </a:cubicBezTo>
                <a:cubicBezTo>
                  <a:pt x="469" y="38"/>
                  <a:pt x="612" y="0"/>
                  <a:pt x="771" y="0"/>
                </a:cubicBezTo>
                <a:cubicBezTo>
                  <a:pt x="930" y="0"/>
                  <a:pt x="1111" y="15"/>
                  <a:pt x="1315" y="45"/>
                </a:cubicBezTo>
                <a:cubicBezTo>
                  <a:pt x="1519" y="75"/>
                  <a:pt x="1859" y="151"/>
                  <a:pt x="1995" y="181"/>
                </a:cubicBezTo>
                <a:cubicBezTo>
                  <a:pt x="2131" y="211"/>
                  <a:pt x="2041" y="204"/>
                  <a:pt x="2132" y="227"/>
                </a:cubicBezTo>
                <a:cubicBezTo>
                  <a:pt x="2223" y="250"/>
                  <a:pt x="2419" y="311"/>
                  <a:pt x="2540" y="318"/>
                </a:cubicBezTo>
                <a:cubicBezTo>
                  <a:pt x="2661" y="325"/>
                  <a:pt x="2766" y="287"/>
                  <a:pt x="2857" y="272"/>
                </a:cubicBezTo>
                <a:cubicBezTo>
                  <a:pt x="2948" y="257"/>
                  <a:pt x="2948" y="227"/>
                  <a:pt x="3084" y="227"/>
                </a:cubicBezTo>
                <a:cubicBezTo>
                  <a:pt x="3220" y="227"/>
                  <a:pt x="3568" y="257"/>
                  <a:pt x="3674" y="272"/>
                </a:cubicBezTo>
              </a:path>
            </a:pathLst>
          </a:custGeom>
          <a:noFill/>
          <a:ln w="38100">
            <a:solidFill>
              <a:schemeClr val="accent2"/>
            </a:solidFill>
            <a:round/>
            <a:headEnd/>
            <a:tailEnd/>
          </a:ln>
        </p:spPr>
        <p:txBody>
          <a:bodyPr/>
          <a:lstStyle/>
          <a:p>
            <a:pPr algn="ctr" eaLnBrk="0" hangingPunct="0"/>
            <a:endParaRPr lang="en-US" sz="1200" b="1">
              <a:solidFill>
                <a:srgbClr val="000000"/>
              </a:solidFill>
              <a:latin typeface="Tahoma" pitchFamily="34" charset="0"/>
            </a:endParaRPr>
          </a:p>
        </p:txBody>
      </p:sp>
      <p:sp>
        <p:nvSpPr>
          <p:cNvPr id="22536" name="Freeform 7"/>
          <p:cNvSpPr>
            <a:spLocks/>
          </p:cNvSpPr>
          <p:nvPr/>
        </p:nvSpPr>
        <p:spPr bwMode="auto">
          <a:xfrm>
            <a:off x="8537575" y="2027238"/>
            <a:ext cx="625475" cy="385762"/>
          </a:xfrm>
          <a:custGeom>
            <a:avLst/>
            <a:gdLst>
              <a:gd name="T0" fmla="*/ 0 w 635"/>
              <a:gd name="T1" fmla="*/ 0 h 363"/>
              <a:gd name="T2" fmla="*/ 2147483647 w 635"/>
              <a:gd name="T3" fmla="*/ 2147483647 h 363"/>
              <a:gd name="T4" fmla="*/ 2147483647 w 635"/>
              <a:gd name="T5" fmla="*/ 2147483647 h 363"/>
              <a:gd name="T6" fmla="*/ 0 60000 65536"/>
              <a:gd name="T7" fmla="*/ 0 60000 65536"/>
              <a:gd name="T8" fmla="*/ 0 60000 65536"/>
              <a:gd name="T9" fmla="*/ 0 w 635"/>
              <a:gd name="T10" fmla="*/ 0 h 363"/>
              <a:gd name="T11" fmla="*/ 635 w 635"/>
              <a:gd name="T12" fmla="*/ 363 h 363"/>
            </a:gdLst>
            <a:ahLst/>
            <a:cxnLst>
              <a:cxn ang="T6">
                <a:pos x="T0" y="T1"/>
              </a:cxn>
              <a:cxn ang="T7">
                <a:pos x="T2" y="T3"/>
              </a:cxn>
              <a:cxn ang="T8">
                <a:pos x="T4" y="T5"/>
              </a:cxn>
            </a:cxnLst>
            <a:rect l="T9" t="T10" r="T11" b="T12"/>
            <a:pathLst>
              <a:path w="635" h="363">
                <a:moveTo>
                  <a:pt x="0" y="0"/>
                </a:moveTo>
                <a:cubicBezTo>
                  <a:pt x="37" y="37"/>
                  <a:pt x="75" y="75"/>
                  <a:pt x="181" y="136"/>
                </a:cubicBezTo>
                <a:cubicBezTo>
                  <a:pt x="287" y="197"/>
                  <a:pt x="567" y="340"/>
                  <a:pt x="635" y="363"/>
                </a:cubicBezTo>
              </a:path>
            </a:pathLst>
          </a:custGeom>
          <a:noFill/>
          <a:ln w="38100">
            <a:solidFill>
              <a:schemeClr val="accent2"/>
            </a:solidFill>
            <a:round/>
            <a:headEnd/>
            <a:tailEnd/>
          </a:ln>
        </p:spPr>
        <p:txBody>
          <a:bodyPr/>
          <a:lstStyle/>
          <a:p>
            <a:pPr algn="ctr" eaLnBrk="0" hangingPunct="0"/>
            <a:endParaRPr lang="en-US" sz="1200" b="1">
              <a:solidFill>
                <a:srgbClr val="000000"/>
              </a:solidFill>
              <a:latin typeface="Tahoma" pitchFamily="34" charset="0"/>
            </a:endParaRPr>
          </a:p>
        </p:txBody>
      </p:sp>
      <p:sp>
        <p:nvSpPr>
          <p:cNvPr id="22537" name="AutoShape 8"/>
          <p:cNvSpPr>
            <a:spLocks noChangeArrowheads="1"/>
          </p:cNvSpPr>
          <p:nvPr/>
        </p:nvSpPr>
        <p:spPr bwMode="auto">
          <a:xfrm>
            <a:off x="7732713" y="3041650"/>
            <a:ext cx="266700" cy="46038"/>
          </a:xfrm>
          <a:prstGeom prst="flowChartExtract">
            <a:avLst/>
          </a:prstGeom>
          <a:solidFill>
            <a:schemeClr val="accent2"/>
          </a:solidFill>
          <a:ln w="9525">
            <a:solidFill>
              <a:schemeClr val="tx1"/>
            </a:solidFill>
            <a:miter lim="800000"/>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538" name="AutoShape 9"/>
          <p:cNvSpPr>
            <a:spLocks noChangeArrowheads="1"/>
          </p:cNvSpPr>
          <p:nvPr/>
        </p:nvSpPr>
        <p:spPr bwMode="auto">
          <a:xfrm rot="-7239143">
            <a:off x="5853906" y="4350544"/>
            <a:ext cx="193675" cy="712788"/>
          </a:xfrm>
          <a:prstGeom prst="flowChartExtract">
            <a:avLst/>
          </a:prstGeom>
          <a:solidFill>
            <a:schemeClr val="hlink"/>
          </a:solidFill>
          <a:ln w="9525">
            <a:solidFill>
              <a:schemeClr val="tx1"/>
            </a:solidFill>
            <a:miter lim="800000"/>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539" name="Line 10"/>
          <p:cNvSpPr>
            <a:spLocks noChangeShapeType="1"/>
          </p:cNvSpPr>
          <p:nvPr/>
        </p:nvSpPr>
        <p:spPr bwMode="auto">
          <a:xfrm flipH="1" flipV="1">
            <a:off x="7866063" y="3087688"/>
            <a:ext cx="44450" cy="49212"/>
          </a:xfrm>
          <a:prstGeom prst="line">
            <a:avLst/>
          </a:prstGeom>
          <a:noFill/>
          <a:ln w="38100">
            <a:solidFill>
              <a:srgbClr val="E20000"/>
            </a:solidFill>
            <a:round/>
            <a:headEnd/>
            <a:tailEnd/>
          </a:ln>
        </p:spPr>
        <p:txBody>
          <a:bodyPr/>
          <a:lstStyle/>
          <a:p>
            <a:endParaRPr lang="en-US"/>
          </a:p>
        </p:txBody>
      </p:sp>
      <p:sp>
        <p:nvSpPr>
          <p:cNvPr id="22540" name="Line 11"/>
          <p:cNvSpPr>
            <a:spLocks noChangeShapeType="1"/>
          </p:cNvSpPr>
          <p:nvPr/>
        </p:nvSpPr>
        <p:spPr bwMode="auto">
          <a:xfrm flipH="1" flipV="1">
            <a:off x="7331075" y="2798763"/>
            <a:ext cx="492125" cy="242887"/>
          </a:xfrm>
          <a:prstGeom prst="line">
            <a:avLst/>
          </a:prstGeom>
          <a:noFill/>
          <a:ln w="57150">
            <a:solidFill>
              <a:srgbClr val="E20000"/>
            </a:solidFill>
            <a:round/>
            <a:headEnd/>
            <a:tailEnd/>
          </a:ln>
        </p:spPr>
        <p:txBody>
          <a:bodyPr/>
          <a:lstStyle/>
          <a:p>
            <a:endParaRPr lang="en-US"/>
          </a:p>
        </p:txBody>
      </p:sp>
      <p:sp>
        <p:nvSpPr>
          <p:cNvPr id="22541" name="Line 12"/>
          <p:cNvSpPr>
            <a:spLocks noChangeShapeType="1"/>
          </p:cNvSpPr>
          <p:nvPr/>
        </p:nvSpPr>
        <p:spPr bwMode="auto">
          <a:xfrm flipV="1">
            <a:off x="7331075" y="2654300"/>
            <a:ext cx="44450" cy="144463"/>
          </a:xfrm>
          <a:prstGeom prst="line">
            <a:avLst/>
          </a:prstGeom>
          <a:noFill/>
          <a:ln w="57150">
            <a:solidFill>
              <a:srgbClr val="E20000"/>
            </a:solidFill>
            <a:round/>
            <a:headEnd/>
            <a:tailEnd/>
          </a:ln>
        </p:spPr>
        <p:txBody>
          <a:bodyPr/>
          <a:lstStyle/>
          <a:p>
            <a:endParaRPr lang="en-US"/>
          </a:p>
        </p:txBody>
      </p:sp>
      <p:sp>
        <p:nvSpPr>
          <p:cNvPr id="22542" name="Line 13"/>
          <p:cNvSpPr>
            <a:spLocks noChangeShapeType="1"/>
          </p:cNvSpPr>
          <p:nvPr/>
        </p:nvSpPr>
        <p:spPr bwMode="auto">
          <a:xfrm flipH="1" flipV="1">
            <a:off x="5634038" y="1881188"/>
            <a:ext cx="1249362" cy="581025"/>
          </a:xfrm>
          <a:prstGeom prst="line">
            <a:avLst/>
          </a:prstGeom>
          <a:noFill/>
          <a:ln w="57150">
            <a:solidFill>
              <a:srgbClr val="E20000"/>
            </a:solidFill>
            <a:round/>
            <a:headEnd/>
            <a:tailEnd/>
          </a:ln>
        </p:spPr>
        <p:txBody>
          <a:bodyPr/>
          <a:lstStyle/>
          <a:p>
            <a:endParaRPr lang="en-US"/>
          </a:p>
        </p:txBody>
      </p:sp>
      <p:sp>
        <p:nvSpPr>
          <p:cNvPr id="22543" name="Line 14"/>
          <p:cNvSpPr>
            <a:spLocks noChangeShapeType="1"/>
          </p:cNvSpPr>
          <p:nvPr/>
        </p:nvSpPr>
        <p:spPr bwMode="auto">
          <a:xfrm flipH="1">
            <a:off x="4562475" y="1881188"/>
            <a:ext cx="1071563" cy="49212"/>
          </a:xfrm>
          <a:prstGeom prst="line">
            <a:avLst/>
          </a:prstGeom>
          <a:noFill/>
          <a:ln w="57150">
            <a:solidFill>
              <a:srgbClr val="E20000"/>
            </a:solidFill>
            <a:round/>
            <a:headEnd/>
            <a:tailEnd/>
          </a:ln>
        </p:spPr>
        <p:txBody>
          <a:bodyPr/>
          <a:lstStyle/>
          <a:p>
            <a:endParaRPr lang="en-US"/>
          </a:p>
        </p:txBody>
      </p:sp>
      <p:sp>
        <p:nvSpPr>
          <p:cNvPr id="22544" name="Line 15"/>
          <p:cNvSpPr>
            <a:spLocks noChangeShapeType="1"/>
          </p:cNvSpPr>
          <p:nvPr/>
        </p:nvSpPr>
        <p:spPr bwMode="auto">
          <a:xfrm flipH="1">
            <a:off x="4160838" y="1930400"/>
            <a:ext cx="401637" cy="49213"/>
          </a:xfrm>
          <a:prstGeom prst="line">
            <a:avLst/>
          </a:prstGeom>
          <a:noFill/>
          <a:ln w="57150">
            <a:solidFill>
              <a:srgbClr val="E20000"/>
            </a:solidFill>
            <a:round/>
            <a:headEnd/>
            <a:tailEnd/>
          </a:ln>
        </p:spPr>
        <p:txBody>
          <a:bodyPr/>
          <a:lstStyle/>
          <a:p>
            <a:endParaRPr lang="en-US"/>
          </a:p>
        </p:txBody>
      </p:sp>
      <p:sp>
        <p:nvSpPr>
          <p:cNvPr id="22545" name="Line 16"/>
          <p:cNvSpPr>
            <a:spLocks noChangeShapeType="1"/>
          </p:cNvSpPr>
          <p:nvPr/>
        </p:nvSpPr>
        <p:spPr bwMode="auto">
          <a:xfrm flipH="1" flipV="1">
            <a:off x="6883400" y="2462213"/>
            <a:ext cx="492125" cy="192087"/>
          </a:xfrm>
          <a:prstGeom prst="line">
            <a:avLst/>
          </a:prstGeom>
          <a:noFill/>
          <a:ln w="28575">
            <a:solidFill>
              <a:srgbClr val="E20000"/>
            </a:solidFill>
            <a:round/>
            <a:headEnd/>
            <a:tailEnd/>
          </a:ln>
        </p:spPr>
        <p:txBody>
          <a:bodyPr/>
          <a:lstStyle/>
          <a:p>
            <a:endParaRPr lang="en-US"/>
          </a:p>
        </p:txBody>
      </p:sp>
      <p:sp>
        <p:nvSpPr>
          <p:cNvPr id="22546" name="Line 17"/>
          <p:cNvSpPr>
            <a:spLocks noChangeShapeType="1"/>
          </p:cNvSpPr>
          <p:nvPr/>
        </p:nvSpPr>
        <p:spPr bwMode="auto">
          <a:xfrm flipH="1" flipV="1">
            <a:off x="3132138" y="1881188"/>
            <a:ext cx="1028700" cy="98425"/>
          </a:xfrm>
          <a:prstGeom prst="line">
            <a:avLst/>
          </a:prstGeom>
          <a:noFill/>
          <a:ln w="28575">
            <a:solidFill>
              <a:srgbClr val="FFFF00"/>
            </a:solidFill>
            <a:round/>
            <a:headEnd/>
            <a:tailEnd/>
          </a:ln>
        </p:spPr>
        <p:txBody>
          <a:bodyPr/>
          <a:lstStyle/>
          <a:p>
            <a:endParaRPr lang="en-US"/>
          </a:p>
        </p:txBody>
      </p:sp>
      <p:sp>
        <p:nvSpPr>
          <p:cNvPr id="22547" name="Line 18"/>
          <p:cNvSpPr>
            <a:spLocks noChangeShapeType="1"/>
          </p:cNvSpPr>
          <p:nvPr/>
        </p:nvSpPr>
        <p:spPr bwMode="auto">
          <a:xfrm flipV="1">
            <a:off x="3132138" y="1835150"/>
            <a:ext cx="90487" cy="46038"/>
          </a:xfrm>
          <a:prstGeom prst="line">
            <a:avLst/>
          </a:prstGeom>
          <a:noFill/>
          <a:ln w="28575">
            <a:solidFill>
              <a:srgbClr val="FFFF00"/>
            </a:solidFill>
            <a:round/>
            <a:headEnd/>
            <a:tailEnd/>
          </a:ln>
        </p:spPr>
        <p:txBody>
          <a:bodyPr/>
          <a:lstStyle/>
          <a:p>
            <a:endParaRPr lang="en-US"/>
          </a:p>
        </p:txBody>
      </p:sp>
      <p:sp>
        <p:nvSpPr>
          <p:cNvPr id="22548" name="Line 19"/>
          <p:cNvSpPr>
            <a:spLocks noChangeShapeType="1"/>
          </p:cNvSpPr>
          <p:nvPr/>
        </p:nvSpPr>
        <p:spPr bwMode="auto">
          <a:xfrm flipH="1" flipV="1">
            <a:off x="3132138" y="1689100"/>
            <a:ext cx="90487" cy="146050"/>
          </a:xfrm>
          <a:prstGeom prst="line">
            <a:avLst/>
          </a:prstGeom>
          <a:noFill/>
          <a:ln w="38100">
            <a:solidFill>
              <a:srgbClr val="FFFF00"/>
            </a:solidFill>
            <a:round/>
            <a:headEnd/>
            <a:tailEnd/>
          </a:ln>
        </p:spPr>
        <p:txBody>
          <a:bodyPr/>
          <a:lstStyle/>
          <a:p>
            <a:endParaRPr lang="en-US"/>
          </a:p>
        </p:txBody>
      </p:sp>
      <p:sp>
        <p:nvSpPr>
          <p:cNvPr id="22549" name="Line 20"/>
          <p:cNvSpPr>
            <a:spLocks noChangeShapeType="1"/>
          </p:cNvSpPr>
          <p:nvPr/>
        </p:nvSpPr>
        <p:spPr bwMode="auto">
          <a:xfrm flipH="1" flipV="1">
            <a:off x="2865438" y="1639888"/>
            <a:ext cx="266700" cy="49212"/>
          </a:xfrm>
          <a:prstGeom prst="line">
            <a:avLst/>
          </a:prstGeom>
          <a:noFill/>
          <a:ln w="38100">
            <a:solidFill>
              <a:srgbClr val="FFFF00"/>
            </a:solidFill>
            <a:round/>
            <a:headEnd/>
            <a:tailEnd/>
          </a:ln>
        </p:spPr>
        <p:txBody>
          <a:bodyPr/>
          <a:lstStyle/>
          <a:p>
            <a:endParaRPr lang="en-US"/>
          </a:p>
        </p:txBody>
      </p:sp>
      <p:sp>
        <p:nvSpPr>
          <p:cNvPr id="22550" name="Line 21"/>
          <p:cNvSpPr>
            <a:spLocks noChangeShapeType="1"/>
          </p:cNvSpPr>
          <p:nvPr/>
        </p:nvSpPr>
        <p:spPr bwMode="auto">
          <a:xfrm flipH="1" flipV="1">
            <a:off x="2641600" y="1157288"/>
            <a:ext cx="223838" cy="482600"/>
          </a:xfrm>
          <a:prstGeom prst="line">
            <a:avLst/>
          </a:prstGeom>
          <a:noFill/>
          <a:ln w="38100">
            <a:solidFill>
              <a:srgbClr val="FFFF00"/>
            </a:solidFill>
            <a:round/>
            <a:headEnd/>
            <a:tailEnd/>
          </a:ln>
        </p:spPr>
        <p:txBody>
          <a:bodyPr/>
          <a:lstStyle/>
          <a:p>
            <a:endParaRPr lang="en-US"/>
          </a:p>
        </p:txBody>
      </p:sp>
      <p:sp>
        <p:nvSpPr>
          <p:cNvPr id="22551" name="Line 22"/>
          <p:cNvSpPr>
            <a:spLocks noChangeShapeType="1"/>
          </p:cNvSpPr>
          <p:nvPr/>
        </p:nvSpPr>
        <p:spPr bwMode="auto">
          <a:xfrm flipH="1" flipV="1">
            <a:off x="2151063" y="1109663"/>
            <a:ext cx="490537" cy="47625"/>
          </a:xfrm>
          <a:prstGeom prst="line">
            <a:avLst/>
          </a:prstGeom>
          <a:noFill/>
          <a:ln w="38100">
            <a:solidFill>
              <a:srgbClr val="FFFF00"/>
            </a:solidFill>
            <a:round/>
            <a:headEnd/>
            <a:tailEnd/>
          </a:ln>
        </p:spPr>
        <p:txBody>
          <a:bodyPr/>
          <a:lstStyle/>
          <a:p>
            <a:endParaRPr lang="en-US"/>
          </a:p>
        </p:txBody>
      </p:sp>
      <p:sp>
        <p:nvSpPr>
          <p:cNvPr id="22552" name="Line 23"/>
          <p:cNvSpPr>
            <a:spLocks noChangeShapeType="1"/>
          </p:cNvSpPr>
          <p:nvPr/>
        </p:nvSpPr>
        <p:spPr bwMode="auto">
          <a:xfrm>
            <a:off x="6973888" y="2462213"/>
            <a:ext cx="579437" cy="241300"/>
          </a:xfrm>
          <a:prstGeom prst="line">
            <a:avLst/>
          </a:prstGeom>
          <a:noFill/>
          <a:ln w="38100">
            <a:solidFill>
              <a:srgbClr val="FFFF00"/>
            </a:solidFill>
            <a:round/>
            <a:headEnd/>
            <a:tailEnd/>
          </a:ln>
        </p:spPr>
        <p:txBody>
          <a:bodyPr/>
          <a:lstStyle/>
          <a:p>
            <a:endParaRPr lang="en-US"/>
          </a:p>
        </p:txBody>
      </p:sp>
      <p:sp>
        <p:nvSpPr>
          <p:cNvPr id="22553" name="Line 24"/>
          <p:cNvSpPr>
            <a:spLocks noChangeShapeType="1"/>
          </p:cNvSpPr>
          <p:nvPr/>
        </p:nvSpPr>
        <p:spPr bwMode="auto">
          <a:xfrm>
            <a:off x="7553325" y="2703513"/>
            <a:ext cx="893763" cy="0"/>
          </a:xfrm>
          <a:prstGeom prst="line">
            <a:avLst/>
          </a:prstGeom>
          <a:noFill/>
          <a:ln w="38100">
            <a:solidFill>
              <a:srgbClr val="FFFF00"/>
            </a:solidFill>
            <a:round/>
            <a:headEnd/>
            <a:tailEnd/>
          </a:ln>
        </p:spPr>
        <p:txBody>
          <a:bodyPr/>
          <a:lstStyle/>
          <a:p>
            <a:endParaRPr lang="en-US"/>
          </a:p>
        </p:txBody>
      </p:sp>
      <p:sp>
        <p:nvSpPr>
          <p:cNvPr id="22554" name="AutoShape 25"/>
          <p:cNvSpPr>
            <a:spLocks noChangeArrowheads="1"/>
          </p:cNvSpPr>
          <p:nvPr/>
        </p:nvSpPr>
        <p:spPr bwMode="auto">
          <a:xfrm>
            <a:off x="6929438" y="2316163"/>
            <a:ext cx="177800" cy="146050"/>
          </a:xfrm>
          <a:prstGeom prst="flowChartProcess">
            <a:avLst/>
          </a:prstGeom>
          <a:solidFill>
            <a:srgbClr val="FFFF00"/>
          </a:solidFill>
          <a:ln w="9525">
            <a:solidFill>
              <a:schemeClr val="tx1"/>
            </a:solidFill>
            <a:miter lim="800000"/>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555" name="AutoShape 26"/>
          <p:cNvSpPr>
            <a:spLocks noChangeArrowheads="1"/>
          </p:cNvSpPr>
          <p:nvPr/>
        </p:nvSpPr>
        <p:spPr bwMode="auto">
          <a:xfrm>
            <a:off x="3981450" y="1881188"/>
            <a:ext cx="179388" cy="146050"/>
          </a:xfrm>
          <a:prstGeom prst="flowChartProcess">
            <a:avLst/>
          </a:prstGeom>
          <a:solidFill>
            <a:srgbClr val="FFFF00"/>
          </a:solidFill>
          <a:ln w="9525">
            <a:solidFill>
              <a:schemeClr val="tx1"/>
            </a:solidFill>
            <a:miter lim="800000"/>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556" name="Line 27"/>
          <p:cNvSpPr>
            <a:spLocks noChangeShapeType="1"/>
          </p:cNvSpPr>
          <p:nvPr/>
        </p:nvSpPr>
        <p:spPr bwMode="auto">
          <a:xfrm flipH="1">
            <a:off x="6394450" y="1881188"/>
            <a:ext cx="311150" cy="387350"/>
          </a:xfrm>
          <a:prstGeom prst="line">
            <a:avLst/>
          </a:prstGeom>
          <a:noFill/>
          <a:ln w="28575">
            <a:solidFill>
              <a:schemeClr val="tx1"/>
            </a:solidFill>
            <a:round/>
            <a:headEnd/>
            <a:tailEnd/>
          </a:ln>
        </p:spPr>
        <p:txBody>
          <a:bodyPr/>
          <a:lstStyle/>
          <a:p>
            <a:endParaRPr lang="en-US"/>
          </a:p>
        </p:txBody>
      </p:sp>
      <p:sp>
        <p:nvSpPr>
          <p:cNvPr id="22557" name="Line 28"/>
          <p:cNvSpPr>
            <a:spLocks noChangeShapeType="1"/>
          </p:cNvSpPr>
          <p:nvPr/>
        </p:nvSpPr>
        <p:spPr bwMode="auto">
          <a:xfrm>
            <a:off x="6394450" y="2268538"/>
            <a:ext cx="668338" cy="288925"/>
          </a:xfrm>
          <a:prstGeom prst="line">
            <a:avLst/>
          </a:prstGeom>
          <a:noFill/>
          <a:ln w="28575">
            <a:solidFill>
              <a:schemeClr val="tx1"/>
            </a:solidFill>
            <a:round/>
            <a:headEnd/>
            <a:tailEnd/>
          </a:ln>
        </p:spPr>
        <p:txBody>
          <a:bodyPr/>
          <a:lstStyle/>
          <a:p>
            <a:endParaRPr lang="en-US"/>
          </a:p>
        </p:txBody>
      </p:sp>
      <p:sp>
        <p:nvSpPr>
          <p:cNvPr id="22558" name="Line 29"/>
          <p:cNvSpPr>
            <a:spLocks noChangeShapeType="1"/>
          </p:cNvSpPr>
          <p:nvPr/>
        </p:nvSpPr>
        <p:spPr bwMode="auto">
          <a:xfrm flipH="1">
            <a:off x="7018338" y="2557463"/>
            <a:ext cx="44450" cy="96837"/>
          </a:xfrm>
          <a:prstGeom prst="line">
            <a:avLst/>
          </a:prstGeom>
          <a:noFill/>
          <a:ln w="28575">
            <a:solidFill>
              <a:schemeClr val="tx1"/>
            </a:solidFill>
            <a:round/>
            <a:headEnd/>
            <a:tailEnd/>
          </a:ln>
        </p:spPr>
        <p:txBody>
          <a:bodyPr/>
          <a:lstStyle/>
          <a:p>
            <a:endParaRPr lang="en-US"/>
          </a:p>
        </p:txBody>
      </p:sp>
      <p:sp>
        <p:nvSpPr>
          <p:cNvPr id="22559" name="Line 30"/>
          <p:cNvSpPr>
            <a:spLocks noChangeShapeType="1"/>
          </p:cNvSpPr>
          <p:nvPr/>
        </p:nvSpPr>
        <p:spPr bwMode="auto">
          <a:xfrm>
            <a:off x="7062788" y="2557463"/>
            <a:ext cx="268287" cy="96837"/>
          </a:xfrm>
          <a:prstGeom prst="line">
            <a:avLst/>
          </a:prstGeom>
          <a:noFill/>
          <a:ln w="28575">
            <a:solidFill>
              <a:schemeClr val="tx1"/>
            </a:solidFill>
            <a:round/>
            <a:headEnd/>
            <a:tailEnd/>
          </a:ln>
        </p:spPr>
        <p:txBody>
          <a:bodyPr/>
          <a:lstStyle/>
          <a:p>
            <a:endParaRPr lang="en-US"/>
          </a:p>
        </p:txBody>
      </p:sp>
      <p:sp>
        <p:nvSpPr>
          <p:cNvPr id="22560" name="Line 31"/>
          <p:cNvSpPr>
            <a:spLocks noChangeShapeType="1"/>
          </p:cNvSpPr>
          <p:nvPr/>
        </p:nvSpPr>
        <p:spPr bwMode="auto">
          <a:xfrm flipH="1">
            <a:off x="7286625" y="2654300"/>
            <a:ext cx="44450" cy="144463"/>
          </a:xfrm>
          <a:prstGeom prst="line">
            <a:avLst/>
          </a:prstGeom>
          <a:noFill/>
          <a:ln w="28575">
            <a:solidFill>
              <a:schemeClr val="tx1"/>
            </a:solidFill>
            <a:round/>
            <a:headEnd/>
            <a:tailEnd/>
          </a:ln>
        </p:spPr>
        <p:txBody>
          <a:bodyPr/>
          <a:lstStyle/>
          <a:p>
            <a:endParaRPr lang="en-US"/>
          </a:p>
        </p:txBody>
      </p:sp>
      <p:sp>
        <p:nvSpPr>
          <p:cNvPr id="22561" name="Line 32"/>
          <p:cNvSpPr>
            <a:spLocks noChangeShapeType="1"/>
          </p:cNvSpPr>
          <p:nvPr/>
        </p:nvSpPr>
        <p:spPr bwMode="auto">
          <a:xfrm>
            <a:off x="7286625" y="2798763"/>
            <a:ext cx="266700" cy="146050"/>
          </a:xfrm>
          <a:prstGeom prst="line">
            <a:avLst/>
          </a:prstGeom>
          <a:noFill/>
          <a:ln w="28575">
            <a:solidFill>
              <a:schemeClr val="tx1"/>
            </a:solidFill>
            <a:round/>
            <a:headEnd/>
            <a:tailEnd/>
          </a:ln>
        </p:spPr>
        <p:txBody>
          <a:bodyPr/>
          <a:lstStyle/>
          <a:p>
            <a:endParaRPr lang="en-US"/>
          </a:p>
        </p:txBody>
      </p:sp>
      <p:sp>
        <p:nvSpPr>
          <p:cNvPr id="22562" name="Line 33"/>
          <p:cNvSpPr>
            <a:spLocks noChangeShapeType="1"/>
          </p:cNvSpPr>
          <p:nvPr/>
        </p:nvSpPr>
        <p:spPr bwMode="auto">
          <a:xfrm>
            <a:off x="7553325" y="2944813"/>
            <a:ext cx="357188" cy="433387"/>
          </a:xfrm>
          <a:prstGeom prst="line">
            <a:avLst/>
          </a:prstGeom>
          <a:noFill/>
          <a:ln w="28575">
            <a:solidFill>
              <a:schemeClr val="tx1"/>
            </a:solidFill>
            <a:round/>
            <a:headEnd/>
            <a:tailEnd/>
          </a:ln>
        </p:spPr>
        <p:txBody>
          <a:bodyPr/>
          <a:lstStyle/>
          <a:p>
            <a:endParaRPr lang="en-US"/>
          </a:p>
        </p:txBody>
      </p:sp>
      <p:sp>
        <p:nvSpPr>
          <p:cNvPr id="22563" name="Line 34"/>
          <p:cNvSpPr>
            <a:spLocks noChangeShapeType="1"/>
          </p:cNvSpPr>
          <p:nvPr/>
        </p:nvSpPr>
        <p:spPr bwMode="auto">
          <a:xfrm flipH="1">
            <a:off x="7599363" y="3378200"/>
            <a:ext cx="311150" cy="144463"/>
          </a:xfrm>
          <a:prstGeom prst="line">
            <a:avLst/>
          </a:prstGeom>
          <a:noFill/>
          <a:ln w="28575">
            <a:solidFill>
              <a:schemeClr val="tx1"/>
            </a:solidFill>
            <a:round/>
            <a:headEnd/>
            <a:tailEnd/>
          </a:ln>
        </p:spPr>
        <p:txBody>
          <a:bodyPr/>
          <a:lstStyle/>
          <a:p>
            <a:endParaRPr lang="en-US"/>
          </a:p>
        </p:txBody>
      </p:sp>
      <p:sp>
        <p:nvSpPr>
          <p:cNvPr id="22564" name="Line 35"/>
          <p:cNvSpPr>
            <a:spLocks noChangeShapeType="1"/>
          </p:cNvSpPr>
          <p:nvPr/>
        </p:nvSpPr>
        <p:spPr bwMode="auto">
          <a:xfrm>
            <a:off x="7599363" y="3522663"/>
            <a:ext cx="803275" cy="530225"/>
          </a:xfrm>
          <a:prstGeom prst="line">
            <a:avLst/>
          </a:prstGeom>
          <a:noFill/>
          <a:ln w="28575">
            <a:solidFill>
              <a:schemeClr val="tx1"/>
            </a:solidFill>
            <a:round/>
            <a:headEnd/>
            <a:tailEnd/>
          </a:ln>
        </p:spPr>
        <p:txBody>
          <a:bodyPr/>
          <a:lstStyle/>
          <a:p>
            <a:endParaRPr lang="en-US"/>
          </a:p>
        </p:txBody>
      </p:sp>
      <p:sp>
        <p:nvSpPr>
          <p:cNvPr id="22565" name="Line 36"/>
          <p:cNvSpPr>
            <a:spLocks noChangeShapeType="1"/>
          </p:cNvSpPr>
          <p:nvPr/>
        </p:nvSpPr>
        <p:spPr bwMode="auto">
          <a:xfrm flipV="1">
            <a:off x="6394450" y="4151313"/>
            <a:ext cx="133350" cy="192087"/>
          </a:xfrm>
          <a:prstGeom prst="line">
            <a:avLst/>
          </a:prstGeom>
          <a:noFill/>
          <a:ln w="28575">
            <a:solidFill>
              <a:srgbClr val="FFFF00"/>
            </a:solidFill>
            <a:round/>
            <a:headEnd/>
            <a:tailEnd/>
          </a:ln>
        </p:spPr>
        <p:txBody>
          <a:bodyPr/>
          <a:lstStyle/>
          <a:p>
            <a:endParaRPr lang="en-US"/>
          </a:p>
        </p:txBody>
      </p:sp>
      <p:sp>
        <p:nvSpPr>
          <p:cNvPr id="22566" name="Line 37"/>
          <p:cNvSpPr>
            <a:spLocks noChangeShapeType="1"/>
          </p:cNvSpPr>
          <p:nvPr/>
        </p:nvSpPr>
        <p:spPr bwMode="auto">
          <a:xfrm flipH="1" flipV="1">
            <a:off x="6259513" y="3233738"/>
            <a:ext cx="268287" cy="917575"/>
          </a:xfrm>
          <a:prstGeom prst="line">
            <a:avLst/>
          </a:prstGeom>
          <a:noFill/>
          <a:ln w="38100">
            <a:solidFill>
              <a:srgbClr val="FFFF00"/>
            </a:solidFill>
            <a:round/>
            <a:headEnd/>
            <a:tailEnd/>
          </a:ln>
        </p:spPr>
        <p:txBody>
          <a:bodyPr/>
          <a:lstStyle/>
          <a:p>
            <a:endParaRPr lang="en-US"/>
          </a:p>
        </p:txBody>
      </p:sp>
      <p:sp>
        <p:nvSpPr>
          <p:cNvPr id="22567" name="Line 38"/>
          <p:cNvSpPr>
            <a:spLocks noChangeShapeType="1"/>
          </p:cNvSpPr>
          <p:nvPr/>
        </p:nvSpPr>
        <p:spPr bwMode="auto">
          <a:xfrm flipH="1" flipV="1">
            <a:off x="5367338" y="3186113"/>
            <a:ext cx="892175" cy="47625"/>
          </a:xfrm>
          <a:prstGeom prst="line">
            <a:avLst/>
          </a:prstGeom>
          <a:noFill/>
          <a:ln w="38100">
            <a:solidFill>
              <a:srgbClr val="FFFF00"/>
            </a:solidFill>
            <a:round/>
            <a:headEnd/>
            <a:tailEnd/>
          </a:ln>
        </p:spPr>
        <p:txBody>
          <a:bodyPr/>
          <a:lstStyle/>
          <a:p>
            <a:endParaRPr lang="en-US"/>
          </a:p>
        </p:txBody>
      </p:sp>
      <p:sp>
        <p:nvSpPr>
          <p:cNvPr id="22568" name="Line 39"/>
          <p:cNvSpPr>
            <a:spLocks noChangeShapeType="1"/>
          </p:cNvSpPr>
          <p:nvPr/>
        </p:nvSpPr>
        <p:spPr bwMode="auto">
          <a:xfrm flipH="1">
            <a:off x="5054600" y="3186113"/>
            <a:ext cx="312738" cy="47625"/>
          </a:xfrm>
          <a:prstGeom prst="line">
            <a:avLst/>
          </a:prstGeom>
          <a:noFill/>
          <a:ln w="38100">
            <a:solidFill>
              <a:srgbClr val="FFFF00"/>
            </a:solidFill>
            <a:round/>
            <a:headEnd/>
            <a:tailEnd/>
          </a:ln>
        </p:spPr>
        <p:txBody>
          <a:bodyPr/>
          <a:lstStyle/>
          <a:p>
            <a:endParaRPr lang="en-US"/>
          </a:p>
        </p:txBody>
      </p:sp>
      <p:sp>
        <p:nvSpPr>
          <p:cNvPr id="22569" name="Line 40"/>
          <p:cNvSpPr>
            <a:spLocks noChangeShapeType="1"/>
          </p:cNvSpPr>
          <p:nvPr/>
        </p:nvSpPr>
        <p:spPr bwMode="auto">
          <a:xfrm flipH="1">
            <a:off x="5097463" y="4343400"/>
            <a:ext cx="1206500" cy="674688"/>
          </a:xfrm>
          <a:prstGeom prst="line">
            <a:avLst/>
          </a:prstGeom>
          <a:noFill/>
          <a:ln w="57150">
            <a:solidFill>
              <a:srgbClr val="CC0000"/>
            </a:solidFill>
            <a:round/>
            <a:headEnd/>
            <a:tailEnd/>
          </a:ln>
        </p:spPr>
        <p:txBody>
          <a:bodyPr/>
          <a:lstStyle/>
          <a:p>
            <a:endParaRPr lang="en-US"/>
          </a:p>
        </p:txBody>
      </p:sp>
      <p:sp>
        <p:nvSpPr>
          <p:cNvPr id="22570" name="Line 41"/>
          <p:cNvSpPr>
            <a:spLocks noChangeShapeType="1"/>
          </p:cNvSpPr>
          <p:nvPr/>
        </p:nvSpPr>
        <p:spPr bwMode="auto">
          <a:xfrm flipH="1">
            <a:off x="4964113" y="5018088"/>
            <a:ext cx="133350" cy="1014412"/>
          </a:xfrm>
          <a:prstGeom prst="line">
            <a:avLst/>
          </a:prstGeom>
          <a:noFill/>
          <a:ln w="57150">
            <a:solidFill>
              <a:srgbClr val="CC0000"/>
            </a:solidFill>
            <a:round/>
            <a:headEnd/>
            <a:tailEnd/>
          </a:ln>
        </p:spPr>
        <p:txBody>
          <a:bodyPr/>
          <a:lstStyle/>
          <a:p>
            <a:endParaRPr lang="en-US"/>
          </a:p>
        </p:txBody>
      </p:sp>
      <p:sp>
        <p:nvSpPr>
          <p:cNvPr id="22571" name="AutoShape 42"/>
          <p:cNvSpPr>
            <a:spLocks noChangeArrowheads="1"/>
          </p:cNvSpPr>
          <p:nvPr/>
        </p:nvSpPr>
        <p:spPr bwMode="auto">
          <a:xfrm rot="10800000">
            <a:off x="4830763" y="6032500"/>
            <a:ext cx="177800" cy="95250"/>
          </a:xfrm>
          <a:prstGeom prst="flowChartExtract">
            <a:avLst/>
          </a:prstGeom>
          <a:solidFill>
            <a:schemeClr val="folHlink"/>
          </a:solidFill>
          <a:ln w="9525">
            <a:solidFill>
              <a:schemeClr val="tx1"/>
            </a:solidFill>
            <a:miter lim="800000"/>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572" name="AutoShape 43"/>
          <p:cNvSpPr>
            <a:spLocks noChangeArrowheads="1"/>
          </p:cNvSpPr>
          <p:nvPr/>
        </p:nvSpPr>
        <p:spPr bwMode="auto">
          <a:xfrm rot="-149373">
            <a:off x="4514850" y="5597525"/>
            <a:ext cx="223838" cy="95250"/>
          </a:xfrm>
          <a:prstGeom prst="flowChartExtract">
            <a:avLst/>
          </a:prstGeom>
          <a:solidFill>
            <a:schemeClr val="folHlink"/>
          </a:solidFill>
          <a:ln w="9525">
            <a:solidFill>
              <a:schemeClr val="tx1"/>
            </a:solidFill>
            <a:miter lim="800000"/>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573" name="Freeform 44"/>
          <p:cNvSpPr>
            <a:spLocks/>
          </p:cNvSpPr>
          <p:nvPr/>
        </p:nvSpPr>
        <p:spPr bwMode="auto">
          <a:xfrm rot="-276006">
            <a:off x="4606925" y="5694363"/>
            <a:ext cx="314325" cy="369887"/>
          </a:xfrm>
          <a:custGeom>
            <a:avLst/>
            <a:gdLst>
              <a:gd name="T0" fmla="*/ 2147483647 w 333"/>
              <a:gd name="T1" fmla="*/ 0 h 348"/>
              <a:gd name="T2" fmla="*/ 2147483647 w 333"/>
              <a:gd name="T3" fmla="*/ 2147483647 h 348"/>
              <a:gd name="T4" fmla="*/ 2147483647 w 333"/>
              <a:gd name="T5" fmla="*/ 2147483647 h 348"/>
              <a:gd name="T6" fmla="*/ 2147483647 w 333"/>
              <a:gd name="T7" fmla="*/ 2147483647 h 348"/>
              <a:gd name="T8" fmla="*/ 2147483647 w 333"/>
              <a:gd name="T9" fmla="*/ 2147483647 h 348"/>
              <a:gd name="T10" fmla="*/ 0 60000 65536"/>
              <a:gd name="T11" fmla="*/ 0 60000 65536"/>
              <a:gd name="T12" fmla="*/ 0 60000 65536"/>
              <a:gd name="T13" fmla="*/ 0 60000 65536"/>
              <a:gd name="T14" fmla="*/ 0 60000 65536"/>
              <a:gd name="T15" fmla="*/ 0 w 333"/>
              <a:gd name="T16" fmla="*/ 0 h 348"/>
              <a:gd name="T17" fmla="*/ 333 w 333"/>
              <a:gd name="T18" fmla="*/ 348 h 348"/>
            </a:gdLst>
            <a:ahLst/>
            <a:cxnLst>
              <a:cxn ang="T10">
                <a:pos x="T0" y="T1"/>
              </a:cxn>
              <a:cxn ang="T11">
                <a:pos x="T2" y="T3"/>
              </a:cxn>
              <a:cxn ang="T12">
                <a:pos x="T4" y="T5"/>
              </a:cxn>
              <a:cxn ang="T13">
                <a:pos x="T6" y="T7"/>
              </a:cxn>
              <a:cxn ang="T14">
                <a:pos x="T8" y="T9"/>
              </a:cxn>
            </a:cxnLst>
            <a:rect l="T15" t="T16" r="T17" b="T18"/>
            <a:pathLst>
              <a:path w="333" h="348">
                <a:moveTo>
                  <a:pt x="15" y="0"/>
                </a:moveTo>
                <a:cubicBezTo>
                  <a:pt x="15" y="49"/>
                  <a:pt x="15" y="99"/>
                  <a:pt x="15" y="137"/>
                </a:cubicBezTo>
                <a:cubicBezTo>
                  <a:pt x="15" y="175"/>
                  <a:pt x="0" y="197"/>
                  <a:pt x="15" y="227"/>
                </a:cubicBezTo>
                <a:cubicBezTo>
                  <a:pt x="30" y="257"/>
                  <a:pt x="53" y="303"/>
                  <a:pt x="106" y="318"/>
                </a:cubicBezTo>
                <a:cubicBezTo>
                  <a:pt x="159" y="333"/>
                  <a:pt x="326" y="348"/>
                  <a:pt x="333" y="318"/>
                </a:cubicBezTo>
              </a:path>
            </a:pathLst>
          </a:custGeom>
          <a:noFill/>
          <a:ln w="38100">
            <a:solidFill>
              <a:schemeClr val="folHlink"/>
            </a:solidFill>
            <a:prstDash val="sysDot"/>
            <a:round/>
            <a:headEnd/>
            <a:tailEnd/>
          </a:ln>
        </p:spPr>
        <p:txBody>
          <a:bodyPr/>
          <a:lstStyle/>
          <a:p>
            <a:pPr algn="ctr" eaLnBrk="0" hangingPunct="0"/>
            <a:endParaRPr lang="en-US" sz="1200" b="1">
              <a:solidFill>
                <a:srgbClr val="000000"/>
              </a:solidFill>
              <a:latin typeface="Tahoma" pitchFamily="34" charset="0"/>
            </a:endParaRPr>
          </a:p>
        </p:txBody>
      </p:sp>
      <p:sp>
        <p:nvSpPr>
          <p:cNvPr id="22574" name="Rectangle 45"/>
          <p:cNvSpPr>
            <a:spLocks noChangeArrowheads="1"/>
          </p:cNvSpPr>
          <p:nvPr/>
        </p:nvSpPr>
        <p:spPr bwMode="auto">
          <a:xfrm>
            <a:off x="6259513" y="4197350"/>
            <a:ext cx="177800" cy="146050"/>
          </a:xfrm>
          <a:prstGeom prst="rect">
            <a:avLst/>
          </a:prstGeom>
          <a:solidFill>
            <a:srgbClr val="FFFF00"/>
          </a:solidFill>
          <a:ln w="9525">
            <a:solidFill>
              <a:schemeClr val="tx1"/>
            </a:solidFill>
            <a:miter lim="800000"/>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575" name="AutoShape 46"/>
          <p:cNvSpPr>
            <a:spLocks noChangeArrowheads="1"/>
          </p:cNvSpPr>
          <p:nvPr/>
        </p:nvSpPr>
        <p:spPr bwMode="auto">
          <a:xfrm>
            <a:off x="6437313" y="4005263"/>
            <a:ext cx="179387" cy="146050"/>
          </a:xfrm>
          <a:prstGeom prst="flowChartPreparation">
            <a:avLst/>
          </a:prstGeom>
          <a:solidFill>
            <a:srgbClr val="FFFF00"/>
          </a:solidFill>
          <a:ln w="9525">
            <a:solidFill>
              <a:schemeClr val="tx1"/>
            </a:solidFill>
            <a:miter lim="800000"/>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576" name="AutoShape 47"/>
          <p:cNvSpPr>
            <a:spLocks noChangeArrowheads="1"/>
          </p:cNvSpPr>
          <p:nvPr/>
        </p:nvSpPr>
        <p:spPr bwMode="auto">
          <a:xfrm>
            <a:off x="6259513" y="3328988"/>
            <a:ext cx="177800" cy="146050"/>
          </a:xfrm>
          <a:prstGeom prst="flowChartPreparation">
            <a:avLst/>
          </a:prstGeom>
          <a:solidFill>
            <a:srgbClr val="FFFF00"/>
          </a:solidFill>
          <a:ln w="9525">
            <a:solidFill>
              <a:schemeClr val="tx1"/>
            </a:solidFill>
            <a:miter lim="800000"/>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577" name="AutoShape 48"/>
          <p:cNvSpPr>
            <a:spLocks noChangeArrowheads="1"/>
          </p:cNvSpPr>
          <p:nvPr/>
        </p:nvSpPr>
        <p:spPr bwMode="auto">
          <a:xfrm>
            <a:off x="6080125" y="4294188"/>
            <a:ext cx="223838" cy="146050"/>
          </a:xfrm>
          <a:prstGeom prst="flowChartPreparation">
            <a:avLst/>
          </a:prstGeom>
          <a:solidFill>
            <a:srgbClr val="CC0000"/>
          </a:solidFill>
          <a:ln w="9525">
            <a:solidFill>
              <a:schemeClr val="tx1"/>
            </a:solidFill>
            <a:miter lim="800000"/>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578" name="AutoShape 49"/>
          <p:cNvSpPr>
            <a:spLocks noChangeArrowheads="1"/>
          </p:cNvSpPr>
          <p:nvPr/>
        </p:nvSpPr>
        <p:spPr bwMode="auto">
          <a:xfrm>
            <a:off x="4248150" y="5500688"/>
            <a:ext cx="179388" cy="146050"/>
          </a:xfrm>
          <a:prstGeom prst="flowChartPreparation">
            <a:avLst/>
          </a:prstGeom>
          <a:solidFill>
            <a:srgbClr val="FFFF00"/>
          </a:solidFill>
          <a:ln w="9525">
            <a:solidFill>
              <a:schemeClr val="tx1"/>
            </a:solidFill>
            <a:miter lim="800000"/>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579" name="Rectangle 50"/>
          <p:cNvSpPr>
            <a:spLocks noChangeArrowheads="1"/>
          </p:cNvSpPr>
          <p:nvPr/>
        </p:nvSpPr>
        <p:spPr bwMode="auto">
          <a:xfrm>
            <a:off x="4471988" y="5454650"/>
            <a:ext cx="179387" cy="144463"/>
          </a:xfrm>
          <a:prstGeom prst="rect">
            <a:avLst/>
          </a:prstGeom>
          <a:solidFill>
            <a:srgbClr val="FFFF00"/>
          </a:solidFill>
          <a:ln w="9525">
            <a:solidFill>
              <a:schemeClr val="tx1"/>
            </a:solidFill>
            <a:miter lim="800000"/>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580" name="Line 51"/>
          <p:cNvSpPr>
            <a:spLocks noChangeShapeType="1"/>
          </p:cNvSpPr>
          <p:nvPr/>
        </p:nvSpPr>
        <p:spPr bwMode="auto">
          <a:xfrm>
            <a:off x="8402638" y="4052888"/>
            <a:ext cx="579437" cy="628650"/>
          </a:xfrm>
          <a:prstGeom prst="line">
            <a:avLst/>
          </a:prstGeom>
          <a:noFill/>
          <a:ln w="28575">
            <a:solidFill>
              <a:schemeClr val="tx1"/>
            </a:solidFill>
            <a:round/>
            <a:headEnd/>
            <a:tailEnd/>
          </a:ln>
        </p:spPr>
        <p:txBody>
          <a:bodyPr/>
          <a:lstStyle/>
          <a:p>
            <a:endParaRPr lang="en-US"/>
          </a:p>
        </p:txBody>
      </p:sp>
      <p:sp>
        <p:nvSpPr>
          <p:cNvPr id="22581" name="AutoShape 52"/>
          <p:cNvSpPr>
            <a:spLocks noChangeArrowheads="1"/>
          </p:cNvSpPr>
          <p:nvPr/>
        </p:nvSpPr>
        <p:spPr bwMode="auto">
          <a:xfrm>
            <a:off x="3714750" y="4729163"/>
            <a:ext cx="222250" cy="192087"/>
          </a:xfrm>
          <a:prstGeom prst="flowChartMagneticDisk">
            <a:avLst/>
          </a:prstGeom>
          <a:solidFill>
            <a:srgbClr val="FFFF00"/>
          </a:solidFill>
          <a:ln w="9525">
            <a:solidFill>
              <a:schemeClr val="tx1"/>
            </a:solidFill>
            <a:round/>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582" name="Line 53"/>
          <p:cNvSpPr>
            <a:spLocks noChangeShapeType="1"/>
          </p:cNvSpPr>
          <p:nvPr/>
        </p:nvSpPr>
        <p:spPr bwMode="auto">
          <a:xfrm flipH="1" flipV="1">
            <a:off x="946150" y="3041650"/>
            <a:ext cx="42863" cy="287338"/>
          </a:xfrm>
          <a:prstGeom prst="line">
            <a:avLst/>
          </a:prstGeom>
          <a:noFill/>
          <a:ln w="57150">
            <a:solidFill>
              <a:srgbClr val="E20000"/>
            </a:solidFill>
            <a:round/>
            <a:headEnd/>
            <a:tailEnd/>
          </a:ln>
        </p:spPr>
        <p:txBody>
          <a:bodyPr/>
          <a:lstStyle/>
          <a:p>
            <a:endParaRPr lang="en-US"/>
          </a:p>
        </p:txBody>
      </p:sp>
      <p:sp>
        <p:nvSpPr>
          <p:cNvPr id="22583" name="Line 54"/>
          <p:cNvSpPr>
            <a:spLocks noChangeShapeType="1"/>
          </p:cNvSpPr>
          <p:nvPr/>
        </p:nvSpPr>
        <p:spPr bwMode="auto">
          <a:xfrm flipV="1">
            <a:off x="946150" y="2751138"/>
            <a:ext cx="0" cy="290512"/>
          </a:xfrm>
          <a:prstGeom prst="line">
            <a:avLst/>
          </a:prstGeom>
          <a:noFill/>
          <a:ln w="57150">
            <a:solidFill>
              <a:srgbClr val="E20000"/>
            </a:solidFill>
            <a:round/>
            <a:headEnd/>
            <a:tailEnd/>
          </a:ln>
        </p:spPr>
        <p:txBody>
          <a:bodyPr/>
          <a:lstStyle/>
          <a:p>
            <a:endParaRPr lang="en-US"/>
          </a:p>
        </p:txBody>
      </p:sp>
      <p:sp>
        <p:nvSpPr>
          <p:cNvPr id="22584" name="Line 55"/>
          <p:cNvSpPr>
            <a:spLocks noChangeShapeType="1"/>
          </p:cNvSpPr>
          <p:nvPr/>
        </p:nvSpPr>
        <p:spPr bwMode="auto">
          <a:xfrm flipH="1" flipV="1">
            <a:off x="631825" y="2122488"/>
            <a:ext cx="314325" cy="628650"/>
          </a:xfrm>
          <a:prstGeom prst="line">
            <a:avLst/>
          </a:prstGeom>
          <a:noFill/>
          <a:ln w="57150">
            <a:solidFill>
              <a:srgbClr val="E20000"/>
            </a:solidFill>
            <a:round/>
            <a:headEnd/>
            <a:tailEnd/>
          </a:ln>
        </p:spPr>
        <p:txBody>
          <a:bodyPr/>
          <a:lstStyle/>
          <a:p>
            <a:endParaRPr lang="en-US"/>
          </a:p>
        </p:txBody>
      </p:sp>
      <p:sp>
        <p:nvSpPr>
          <p:cNvPr id="22585" name="Line 56"/>
          <p:cNvSpPr>
            <a:spLocks noChangeShapeType="1"/>
          </p:cNvSpPr>
          <p:nvPr/>
        </p:nvSpPr>
        <p:spPr bwMode="auto">
          <a:xfrm flipH="1" flipV="1">
            <a:off x="498475" y="1639888"/>
            <a:ext cx="133350" cy="482600"/>
          </a:xfrm>
          <a:prstGeom prst="line">
            <a:avLst/>
          </a:prstGeom>
          <a:noFill/>
          <a:ln w="57150">
            <a:solidFill>
              <a:srgbClr val="E20000"/>
            </a:solidFill>
            <a:round/>
            <a:headEnd/>
            <a:tailEnd/>
          </a:ln>
        </p:spPr>
        <p:txBody>
          <a:bodyPr/>
          <a:lstStyle/>
          <a:p>
            <a:endParaRPr lang="en-US"/>
          </a:p>
        </p:txBody>
      </p:sp>
      <p:sp>
        <p:nvSpPr>
          <p:cNvPr id="22586" name="Line 57"/>
          <p:cNvSpPr>
            <a:spLocks noChangeShapeType="1"/>
          </p:cNvSpPr>
          <p:nvPr/>
        </p:nvSpPr>
        <p:spPr bwMode="auto">
          <a:xfrm flipH="1" flipV="1">
            <a:off x="409575" y="1206500"/>
            <a:ext cx="88900" cy="433388"/>
          </a:xfrm>
          <a:prstGeom prst="line">
            <a:avLst/>
          </a:prstGeom>
          <a:noFill/>
          <a:ln w="38100">
            <a:solidFill>
              <a:srgbClr val="FFFF00"/>
            </a:solidFill>
            <a:round/>
            <a:headEnd/>
            <a:tailEnd/>
          </a:ln>
        </p:spPr>
        <p:txBody>
          <a:bodyPr/>
          <a:lstStyle/>
          <a:p>
            <a:endParaRPr lang="en-US"/>
          </a:p>
        </p:txBody>
      </p:sp>
      <p:sp>
        <p:nvSpPr>
          <p:cNvPr id="22587" name="Line 58"/>
          <p:cNvSpPr>
            <a:spLocks noChangeShapeType="1"/>
          </p:cNvSpPr>
          <p:nvPr/>
        </p:nvSpPr>
        <p:spPr bwMode="auto">
          <a:xfrm flipH="1" flipV="1">
            <a:off x="185738" y="1109663"/>
            <a:ext cx="223837" cy="96837"/>
          </a:xfrm>
          <a:prstGeom prst="line">
            <a:avLst/>
          </a:prstGeom>
          <a:noFill/>
          <a:ln w="38100">
            <a:solidFill>
              <a:srgbClr val="FFFF00"/>
            </a:solidFill>
            <a:round/>
            <a:headEnd/>
            <a:tailEnd/>
          </a:ln>
        </p:spPr>
        <p:txBody>
          <a:bodyPr/>
          <a:lstStyle/>
          <a:p>
            <a:endParaRPr lang="en-US"/>
          </a:p>
        </p:txBody>
      </p:sp>
      <p:sp>
        <p:nvSpPr>
          <p:cNvPr id="22588" name="Freeform 59"/>
          <p:cNvSpPr>
            <a:spLocks/>
          </p:cNvSpPr>
          <p:nvPr/>
        </p:nvSpPr>
        <p:spPr bwMode="auto">
          <a:xfrm>
            <a:off x="6303963" y="3186113"/>
            <a:ext cx="1666875" cy="1349375"/>
          </a:xfrm>
          <a:custGeom>
            <a:avLst/>
            <a:gdLst>
              <a:gd name="T0" fmla="*/ 0 w 1693"/>
              <a:gd name="T1" fmla="*/ 2147483647 h 1270"/>
              <a:gd name="T2" fmla="*/ 2147483647 w 1693"/>
              <a:gd name="T3" fmla="*/ 2147483647 h 1270"/>
              <a:gd name="T4" fmla="*/ 2147483647 w 1693"/>
              <a:gd name="T5" fmla="*/ 2147483647 h 1270"/>
              <a:gd name="T6" fmla="*/ 2147483647 w 1693"/>
              <a:gd name="T7" fmla="*/ 2147483647 h 1270"/>
              <a:gd name="T8" fmla="*/ 2147483647 w 1693"/>
              <a:gd name="T9" fmla="*/ 2147483647 h 1270"/>
              <a:gd name="T10" fmla="*/ 2147483647 w 1693"/>
              <a:gd name="T11" fmla="*/ 2147483647 h 1270"/>
              <a:gd name="T12" fmla="*/ 2147483647 w 1693"/>
              <a:gd name="T13" fmla="*/ 2147483647 h 1270"/>
              <a:gd name="T14" fmla="*/ 2147483647 w 1693"/>
              <a:gd name="T15" fmla="*/ 2147483647 h 1270"/>
              <a:gd name="T16" fmla="*/ 2147483647 w 1693"/>
              <a:gd name="T17" fmla="*/ 2147483647 h 1270"/>
              <a:gd name="T18" fmla="*/ 2147483647 w 1693"/>
              <a:gd name="T19" fmla="*/ 2147483647 h 1270"/>
              <a:gd name="T20" fmla="*/ 2147483647 w 1693"/>
              <a:gd name="T21" fmla="*/ 2147483647 h 1270"/>
              <a:gd name="T22" fmla="*/ 2147483647 w 1693"/>
              <a:gd name="T23" fmla="*/ 2147483647 h 1270"/>
              <a:gd name="T24" fmla="*/ 2147483647 w 1693"/>
              <a:gd name="T25" fmla="*/ 0 h 1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3"/>
              <a:gd name="T40" fmla="*/ 0 h 1270"/>
              <a:gd name="T41" fmla="*/ 1693 w 1693"/>
              <a:gd name="T42" fmla="*/ 1270 h 1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3" h="1270">
                <a:moveTo>
                  <a:pt x="0" y="1270"/>
                </a:moveTo>
                <a:cubicBezTo>
                  <a:pt x="7" y="1254"/>
                  <a:pt x="15" y="1239"/>
                  <a:pt x="45" y="1224"/>
                </a:cubicBezTo>
                <a:cubicBezTo>
                  <a:pt x="75" y="1209"/>
                  <a:pt x="151" y="1202"/>
                  <a:pt x="181" y="1179"/>
                </a:cubicBezTo>
                <a:cubicBezTo>
                  <a:pt x="211" y="1156"/>
                  <a:pt x="219" y="1118"/>
                  <a:pt x="227" y="1088"/>
                </a:cubicBezTo>
                <a:cubicBezTo>
                  <a:pt x="235" y="1058"/>
                  <a:pt x="212" y="1013"/>
                  <a:pt x="227" y="998"/>
                </a:cubicBezTo>
                <a:cubicBezTo>
                  <a:pt x="242" y="983"/>
                  <a:pt x="302" y="1013"/>
                  <a:pt x="317" y="998"/>
                </a:cubicBezTo>
                <a:cubicBezTo>
                  <a:pt x="332" y="983"/>
                  <a:pt x="204" y="1005"/>
                  <a:pt x="317" y="907"/>
                </a:cubicBezTo>
                <a:cubicBezTo>
                  <a:pt x="430" y="809"/>
                  <a:pt x="870" y="514"/>
                  <a:pt x="998" y="408"/>
                </a:cubicBezTo>
                <a:cubicBezTo>
                  <a:pt x="1126" y="302"/>
                  <a:pt x="1028" y="302"/>
                  <a:pt x="1088" y="272"/>
                </a:cubicBezTo>
                <a:cubicBezTo>
                  <a:pt x="1148" y="242"/>
                  <a:pt x="1285" y="234"/>
                  <a:pt x="1361" y="227"/>
                </a:cubicBezTo>
                <a:cubicBezTo>
                  <a:pt x="1437" y="220"/>
                  <a:pt x="1489" y="250"/>
                  <a:pt x="1542" y="227"/>
                </a:cubicBezTo>
                <a:cubicBezTo>
                  <a:pt x="1595" y="204"/>
                  <a:pt x="1663" y="128"/>
                  <a:pt x="1678" y="90"/>
                </a:cubicBezTo>
                <a:cubicBezTo>
                  <a:pt x="1693" y="52"/>
                  <a:pt x="1640" y="23"/>
                  <a:pt x="1633" y="0"/>
                </a:cubicBezTo>
              </a:path>
            </a:pathLst>
          </a:custGeom>
          <a:noFill/>
          <a:ln w="57150">
            <a:solidFill>
              <a:srgbClr val="E20000"/>
            </a:solidFill>
            <a:prstDash val="sysDot"/>
            <a:round/>
            <a:headEnd/>
            <a:tailEnd/>
          </a:ln>
        </p:spPr>
        <p:txBody>
          <a:bodyPr/>
          <a:lstStyle/>
          <a:p>
            <a:pPr algn="ctr" eaLnBrk="0" hangingPunct="0"/>
            <a:endParaRPr lang="en-US" sz="1200" b="1">
              <a:solidFill>
                <a:srgbClr val="000000"/>
              </a:solidFill>
              <a:latin typeface="Tahoma" pitchFamily="34" charset="0"/>
            </a:endParaRPr>
          </a:p>
        </p:txBody>
      </p:sp>
      <p:sp>
        <p:nvSpPr>
          <p:cNvPr id="22589" name="Text Box 60"/>
          <p:cNvSpPr txBox="1">
            <a:spLocks noChangeArrowheads="1"/>
          </p:cNvSpPr>
          <p:nvPr/>
        </p:nvSpPr>
        <p:spPr bwMode="auto">
          <a:xfrm>
            <a:off x="4830763" y="1350963"/>
            <a:ext cx="1785937" cy="361950"/>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000" b="1">
                <a:solidFill>
                  <a:srgbClr val="FFFF00"/>
                </a:solidFill>
                <a:cs typeface="Arial" pitchFamily="34" charset="0"/>
              </a:rPr>
              <a:t>STRYDPOORT MOUNTAINS</a:t>
            </a:r>
          </a:p>
        </p:txBody>
      </p:sp>
      <p:sp>
        <p:nvSpPr>
          <p:cNvPr id="22590" name="Text Box 61"/>
          <p:cNvSpPr txBox="1">
            <a:spLocks noChangeArrowheads="1"/>
          </p:cNvSpPr>
          <p:nvPr/>
        </p:nvSpPr>
        <p:spPr bwMode="auto">
          <a:xfrm>
            <a:off x="8045450" y="2413000"/>
            <a:ext cx="1116013" cy="209550"/>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000" b="1">
                <a:solidFill>
                  <a:srgbClr val="FFFF00"/>
                </a:solidFill>
                <a:cs typeface="Arial" pitchFamily="34" charset="0"/>
              </a:rPr>
              <a:t>BURGERSFORT</a:t>
            </a:r>
          </a:p>
        </p:txBody>
      </p:sp>
      <p:sp>
        <p:nvSpPr>
          <p:cNvPr id="22591" name="Text Box 62"/>
          <p:cNvSpPr txBox="1">
            <a:spLocks noChangeArrowheads="1"/>
          </p:cNvSpPr>
          <p:nvPr/>
        </p:nvSpPr>
        <p:spPr bwMode="auto">
          <a:xfrm>
            <a:off x="4248150" y="5840413"/>
            <a:ext cx="536575" cy="209550"/>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000" b="1">
                <a:solidFill>
                  <a:srgbClr val="FFFF00"/>
                </a:solidFill>
                <a:cs typeface="Arial" pitchFamily="34" charset="0"/>
              </a:rPr>
              <a:t>EPSS</a:t>
            </a:r>
          </a:p>
        </p:txBody>
      </p:sp>
      <p:sp>
        <p:nvSpPr>
          <p:cNvPr id="22592" name="Text Box 63"/>
          <p:cNvSpPr txBox="1">
            <a:spLocks noChangeArrowheads="1"/>
          </p:cNvSpPr>
          <p:nvPr/>
        </p:nvSpPr>
        <p:spPr bwMode="auto">
          <a:xfrm>
            <a:off x="6080125" y="4681538"/>
            <a:ext cx="1027113" cy="209550"/>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000" b="1">
                <a:solidFill>
                  <a:srgbClr val="FFFF00"/>
                </a:solidFill>
                <a:cs typeface="Arial" pitchFamily="34" charset="0"/>
              </a:rPr>
              <a:t>DE HOOP DAM</a:t>
            </a:r>
          </a:p>
        </p:txBody>
      </p:sp>
      <p:sp>
        <p:nvSpPr>
          <p:cNvPr id="22593" name="Text Box 64"/>
          <p:cNvSpPr txBox="1">
            <a:spLocks noChangeArrowheads="1"/>
          </p:cNvSpPr>
          <p:nvPr/>
        </p:nvSpPr>
        <p:spPr bwMode="auto">
          <a:xfrm>
            <a:off x="7910513" y="3328988"/>
            <a:ext cx="1028700" cy="361950"/>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000" b="1">
                <a:solidFill>
                  <a:srgbClr val="FFFF00"/>
                </a:solidFill>
                <a:cs typeface="Arial" pitchFamily="34" charset="0"/>
              </a:rPr>
              <a:t>STEELPOORT TOWN</a:t>
            </a:r>
          </a:p>
        </p:txBody>
      </p:sp>
      <p:sp>
        <p:nvSpPr>
          <p:cNvPr id="22594" name="Text Box 65"/>
          <p:cNvSpPr txBox="1">
            <a:spLocks noChangeArrowheads="1"/>
          </p:cNvSpPr>
          <p:nvPr/>
        </p:nvSpPr>
        <p:spPr bwMode="auto">
          <a:xfrm>
            <a:off x="8313738" y="4729163"/>
            <a:ext cx="849312" cy="209550"/>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000" b="1">
                <a:solidFill>
                  <a:srgbClr val="FFFF00"/>
                </a:solidFill>
                <a:cs typeface="Arial" pitchFamily="34" charset="0"/>
              </a:rPr>
              <a:t>MOTOTOLO</a:t>
            </a:r>
          </a:p>
        </p:txBody>
      </p:sp>
      <p:sp>
        <p:nvSpPr>
          <p:cNvPr id="22595" name="Text Box 66"/>
          <p:cNvSpPr txBox="1">
            <a:spLocks noChangeArrowheads="1"/>
          </p:cNvSpPr>
          <p:nvPr/>
        </p:nvSpPr>
        <p:spPr bwMode="auto">
          <a:xfrm>
            <a:off x="139700" y="1255713"/>
            <a:ext cx="938213" cy="209550"/>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000" b="1">
                <a:solidFill>
                  <a:srgbClr val="FFFF00"/>
                </a:solidFill>
                <a:cs typeface="Arial" pitchFamily="34" charset="0"/>
              </a:rPr>
              <a:t>MOKOPANE</a:t>
            </a:r>
          </a:p>
        </p:txBody>
      </p:sp>
      <p:sp>
        <p:nvSpPr>
          <p:cNvPr id="22596" name="Text Box 67"/>
          <p:cNvSpPr txBox="1">
            <a:spLocks noChangeArrowheads="1"/>
          </p:cNvSpPr>
          <p:nvPr/>
        </p:nvSpPr>
        <p:spPr bwMode="auto">
          <a:xfrm>
            <a:off x="2774950" y="1062038"/>
            <a:ext cx="1027113" cy="209550"/>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000" b="1">
                <a:solidFill>
                  <a:srgbClr val="FFFF00"/>
                </a:solidFill>
                <a:cs typeface="Arial" pitchFamily="34" charset="0"/>
              </a:rPr>
              <a:t>POLOKWANE</a:t>
            </a:r>
          </a:p>
        </p:txBody>
      </p:sp>
      <p:sp>
        <p:nvSpPr>
          <p:cNvPr id="22597" name="Text Box 68"/>
          <p:cNvSpPr txBox="1">
            <a:spLocks noChangeArrowheads="1"/>
          </p:cNvSpPr>
          <p:nvPr/>
        </p:nvSpPr>
        <p:spPr bwMode="auto">
          <a:xfrm>
            <a:off x="2105025" y="1835150"/>
            <a:ext cx="1208088" cy="209550"/>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000" b="1">
                <a:solidFill>
                  <a:srgbClr val="FFFF00"/>
                </a:solidFill>
                <a:cs typeface="Arial" pitchFamily="34" charset="0"/>
              </a:rPr>
              <a:t>LEBOWAKGOMO</a:t>
            </a:r>
          </a:p>
        </p:txBody>
      </p:sp>
      <p:sp>
        <p:nvSpPr>
          <p:cNvPr id="22598" name="Text Box 69"/>
          <p:cNvSpPr txBox="1">
            <a:spLocks noChangeArrowheads="1"/>
          </p:cNvSpPr>
          <p:nvPr/>
        </p:nvSpPr>
        <p:spPr bwMode="auto">
          <a:xfrm>
            <a:off x="4784725" y="2846388"/>
            <a:ext cx="939800" cy="209550"/>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000" b="1">
                <a:solidFill>
                  <a:srgbClr val="FFFF00"/>
                </a:solidFill>
                <a:cs typeface="Arial" pitchFamily="34" charset="0"/>
              </a:rPr>
              <a:t>JANE FURSE</a:t>
            </a:r>
          </a:p>
        </p:txBody>
      </p:sp>
      <p:sp>
        <p:nvSpPr>
          <p:cNvPr id="22599" name="AutoShape 70"/>
          <p:cNvSpPr>
            <a:spLocks noChangeArrowheads="1"/>
          </p:cNvSpPr>
          <p:nvPr/>
        </p:nvSpPr>
        <p:spPr bwMode="auto">
          <a:xfrm>
            <a:off x="454025" y="1447800"/>
            <a:ext cx="222250" cy="192088"/>
          </a:xfrm>
          <a:prstGeom prst="flowChartMagneticDisk">
            <a:avLst/>
          </a:prstGeom>
          <a:solidFill>
            <a:srgbClr val="E20000"/>
          </a:solidFill>
          <a:ln w="9525">
            <a:solidFill>
              <a:schemeClr val="tx1"/>
            </a:solidFill>
            <a:round/>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600" name="AutoShape 71"/>
          <p:cNvSpPr>
            <a:spLocks noChangeArrowheads="1"/>
          </p:cNvSpPr>
          <p:nvPr/>
        </p:nvSpPr>
        <p:spPr bwMode="auto">
          <a:xfrm>
            <a:off x="7107238" y="2363788"/>
            <a:ext cx="223837" cy="193675"/>
          </a:xfrm>
          <a:prstGeom prst="flowChartMagneticDisk">
            <a:avLst/>
          </a:prstGeom>
          <a:solidFill>
            <a:srgbClr val="FFFF00"/>
          </a:solidFill>
          <a:ln w="9525">
            <a:solidFill>
              <a:schemeClr val="tx1"/>
            </a:solidFill>
            <a:round/>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601" name="AutoShape 72"/>
          <p:cNvSpPr>
            <a:spLocks noChangeArrowheads="1"/>
          </p:cNvSpPr>
          <p:nvPr/>
        </p:nvSpPr>
        <p:spPr bwMode="auto">
          <a:xfrm>
            <a:off x="8358188" y="2605088"/>
            <a:ext cx="223837" cy="193675"/>
          </a:xfrm>
          <a:prstGeom prst="flowChartMagneticDisk">
            <a:avLst/>
          </a:prstGeom>
          <a:solidFill>
            <a:srgbClr val="FFFF00"/>
          </a:solidFill>
          <a:ln w="9525">
            <a:solidFill>
              <a:schemeClr val="tx1"/>
            </a:solidFill>
            <a:round/>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602" name="AutoShape 73"/>
          <p:cNvSpPr>
            <a:spLocks noChangeArrowheads="1"/>
          </p:cNvSpPr>
          <p:nvPr/>
        </p:nvSpPr>
        <p:spPr bwMode="auto">
          <a:xfrm>
            <a:off x="7643813" y="2895600"/>
            <a:ext cx="223837" cy="146050"/>
          </a:xfrm>
          <a:prstGeom prst="flowChartPreparation">
            <a:avLst/>
          </a:prstGeom>
          <a:solidFill>
            <a:srgbClr val="E20000"/>
          </a:solidFill>
          <a:ln w="9525">
            <a:solidFill>
              <a:schemeClr val="tx1"/>
            </a:solidFill>
            <a:miter lim="800000"/>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603" name="AutoShape 74"/>
          <p:cNvSpPr>
            <a:spLocks noChangeArrowheads="1"/>
          </p:cNvSpPr>
          <p:nvPr/>
        </p:nvSpPr>
        <p:spPr bwMode="auto">
          <a:xfrm>
            <a:off x="855663" y="3186113"/>
            <a:ext cx="223837" cy="142875"/>
          </a:xfrm>
          <a:prstGeom prst="flowChartPreparation">
            <a:avLst/>
          </a:prstGeom>
          <a:solidFill>
            <a:srgbClr val="E20000"/>
          </a:solidFill>
          <a:ln w="9525">
            <a:solidFill>
              <a:schemeClr val="tx1"/>
            </a:solidFill>
            <a:miter lim="800000"/>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604" name="Freeform 75"/>
          <p:cNvSpPr>
            <a:spLocks/>
          </p:cNvSpPr>
          <p:nvPr/>
        </p:nvSpPr>
        <p:spPr bwMode="auto">
          <a:xfrm>
            <a:off x="14288" y="2316163"/>
            <a:ext cx="4249737" cy="2317750"/>
          </a:xfrm>
          <a:custGeom>
            <a:avLst/>
            <a:gdLst>
              <a:gd name="T0" fmla="*/ 2147483647 w 4316"/>
              <a:gd name="T1" fmla="*/ 2147483647 h 2079"/>
              <a:gd name="T2" fmla="*/ 2147483647 w 4316"/>
              <a:gd name="T3" fmla="*/ 2147483647 h 2079"/>
              <a:gd name="T4" fmla="*/ 2147483647 w 4316"/>
              <a:gd name="T5" fmla="*/ 2147483647 h 2079"/>
              <a:gd name="T6" fmla="*/ 2147483647 w 4316"/>
              <a:gd name="T7" fmla="*/ 2147483647 h 2079"/>
              <a:gd name="T8" fmla="*/ 2147483647 w 4316"/>
              <a:gd name="T9" fmla="*/ 2147483647 h 2079"/>
              <a:gd name="T10" fmla="*/ 2147483647 w 4316"/>
              <a:gd name="T11" fmla="*/ 2147483647 h 2079"/>
              <a:gd name="T12" fmla="*/ 2147483647 w 4316"/>
              <a:gd name="T13" fmla="*/ 2147483647 h 2079"/>
              <a:gd name="T14" fmla="*/ 2147483647 w 4316"/>
              <a:gd name="T15" fmla="*/ 2147483647 h 2079"/>
              <a:gd name="T16" fmla="*/ 2147483647 w 4316"/>
              <a:gd name="T17" fmla="*/ 2147483647 h 2079"/>
              <a:gd name="T18" fmla="*/ 2147483647 w 4316"/>
              <a:gd name="T19" fmla="*/ 2147483647 h 2079"/>
              <a:gd name="T20" fmla="*/ 2147483647 w 4316"/>
              <a:gd name="T21" fmla="*/ 2147483647 h 2079"/>
              <a:gd name="T22" fmla="*/ 2147483647 w 4316"/>
              <a:gd name="T23" fmla="*/ 2147483647 h 2079"/>
              <a:gd name="T24" fmla="*/ 2147483647 w 4316"/>
              <a:gd name="T25" fmla="*/ 2147483647 h 2079"/>
              <a:gd name="T26" fmla="*/ 2147483647 w 4316"/>
              <a:gd name="T27" fmla="*/ 2147483647 h 2079"/>
              <a:gd name="T28" fmla="*/ 2147483647 w 4316"/>
              <a:gd name="T29" fmla="*/ 2147483647 h 2079"/>
              <a:gd name="T30" fmla="*/ 2147483647 w 4316"/>
              <a:gd name="T31" fmla="*/ 2147483647 h 2079"/>
              <a:gd name="T32" fmla="*/ 2147483647 w 4316"/>
              <a:gd name="T33" fmla="*/ 2147483647 h 2079"/>
              <a:gd name="T34" fmla="*/ 2147483647 w 4316"/>
              <a:gd name="T35" fmla="*/ 2147483647 h 20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16"/>
              <a:gd name="T55" fmla="*/ 0 h 2079"/>
              <a:gd name="T56" fmla="*/ 4316 w 4316"/>
              <a:gd name="T57" fmla="*/ 2079 h 20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16" h="2079">
                <a:moveTo>
                  <a:pt x="2714" y="129"/>
                </a:moveTo>
                <a:cubicBezTo>
                  <a:pt x="2880" y="152"/>
                  <a:pt x="2964" y="91"/>
                  <a:pt x="3077" y="174"/>
                </a:cubicBezTo>
                <a:cubicBezTo>
                  <a:pt x="3190" y="257"/>
                  <a:pt x="3326" y="492"/>
                  <a:pt x="3394" y="628"/>
                </a:cubicBezTo>
                <a:cubicBezTo>
                  <a:pt x="3462" y="764"/>
                  <a:pt x="3425" y="908"/>
                  <a:pt x="3485" y="991"/>
                </a:cubicBezTo>
                <a:cubicBezTo>
                  <a:pt x="3545" y="1074"/>
                  <a:pt x="3659" y="1112"/>
                  <a:pt x="3757" y="1127"/>
                </a:cubicBezTo>
                <a:cubicBezTo>
                  <a:pt x="3855" y="1142"/>
                  <a:pt x="3991" y="1081"/>
                  <a:pt x="4074" y="1081"/>
                </a:cubicBezTo>
                <a:cubicBezTo>
                  <a:pt x="4157" y="1081"/>
                  <a:pt x="4316" y="1074"/>
                  <a:pt x="4256" y="1127"/>
                </a:cubicBezTo>
                <a:cubicBezTo>
                  <a:pt x="4196" y="1180"/>
                  <a:pt x="3946" y="1256"/>
                  <a:pt x="3712" y="1399"/>
                </a:cubicBezTo>
                <a:cubicBezTo>
                  <a:pt x="3478" y="1542"/>
                  <a:pt x="3130" y="1897"/>
                  <a:pt x="2850" y="1988"/>
                </a:cubicBezTo>
                <a:cubicBezTo>
                  <a:pt x="2570" y="2079"/>
                  <a:pt x="2358" y="1981"/>
                  <a:pt x="2033" y="1943"/>
                </a:cubicBezTo>
                <a:cubicBezTo>
                  <a:pt x="1708" y="1905"/>
                  <a:pt x="1209" y="1792"/>
                  <a:pt x="899" y="1762"/>
                </a:cubicBezTo>
                <a:cubicBezTo>
                  <a:pt x="589" y="1732"/>
                  <a:pt x="318" y="1785"/>
                  <a:pt x="174" y="1762"/>
                </a:cubicBezTo>
                <a:cubicBezTo>
                  <a:pt x="30" y="1739"/>
                  <a:pt x="52" y="1702"/>
                  <a:pt x="37" y="1626"/>
                </a:cubicBezTo>
                <a:cubicBezTo>
                  <a:pt x="22" y="1550"/>
                  <a:pt x="0" y="1391"/>
                  <a:pt x="83" y="1308"/>
                </a:cubicBezTo>
                <a:cubicBezTo>
                  <a:pt x="166" y="1225"/>
                  <a:pt x="332" y="1286"/>
                  <a:pt x="536" y="1127"/>
                </a:cubicBezTo>
                <a:cubicBezTo>
                  <a:pt x="740" y="968"/>
                  <a:pt x="1051" y="538"/>
                  <a:pt x="1308" y="356"/>
                </a:cubicBezTo>
                <a:cubicBezTo>
                  <a:pt x="1565" y="174"/>
                  <a:pt x="1837" y="76"/>
                  <a:pt x="2079" y="38"/>
                </a:cubicBezTo>
                <a:cubicBezTo>
                  <a:pt x="2321" y="0"/>
                  <a:pt x="2548" y="106"/>
                  <a:pt x="2714" y="129"/>
                </a:cubicBezTo>
                <a:close/>
              </a:path>
            </a:pathLst>
          </a:custGeom>
          <a:noFill/>
          <a:ln w="38100">
            <a:solidFill>
              <a:srgbClr val="99FF33"/>
            </a:solidFill>
            <a:prstDash val="sysDot"/>
            <a:round/>
            <a:headEnd/>
            <a:tailEnd/>
          </a:ln>
        </p:spPr>
        <p:txBody>
          <a:bodyPr/>
          <a:lstStyle/>
          <a:p>
            <a:pPr algn="ctr" eaLnBrk="0" hangingPunct="0"/>
            <a:endParaRPr lang="en-US" sz="1200" b="1">
              <a:solidFill>
                <a:srgbClr val="000000"/>
              </a:solidFill>
              <a:latin typeface="Tahoma" pitchFamily="34" charset="0"/>
            </a:endParaRPr>
          </a:p>
        </p:txBody>
      </p:sp>
      <p:sp>
        <p:nvSpPr>
          <p:cNvPr id="22605" name="Freeform 76"/>
          <p:cNvSpPr>
            <a:spLocks/>
          </p:cNvSpPr>
          <p:nvPr/>
        </p:nvSpPr>
        <p:spPr bwMode="auto">
          <a:xfrm>
            <a:off x="2195513" y="2139950"/>
            <a:ext cx="5783262" cy="4592638"/>
          </a:xfrm>
          <a:custGeom>
            <a:avLst/>
            <a:gdLst>
              <a:gd name="T0" fmla="*/ 2147483647 w 5874"/>
              <a:gd name="T1" fmla="*/ 2147483647 h 4317"/>
              <a:gd name="T2" fmla="*/ 2147483647 w 5874"/>
              <a:gd name="T3" fmla="*/ 2147483647 h 4317"/>
              <a:gd name="T4" fmla="*/ 2147483647 w 5874"/>
              <a:gd name="T5" fmla="*/ 2147483647 h 4317"/>
              <a:gd name="T6" fmla="*/ 2147483647 w 5874"/>
              <a:gd name="T7" fmla="*/ 2147483647 h 4317"/>
              <a:gd name="T8" fmla="*/ 2147483647 w 5874"/>
              <a:gd name="T9" fmla="*/ 2147483647 h 4317"/>
              <a:gd name="T10" fmla="*/ 2147483647 w 5874"/>
              <a:gd name="T11" fmla="*/ 2147483647 h 4317"/>
              <a:gd name="T12" fmla="*/ 2147483647 w 5874"/>
              <a:gd name="T13" fmla="*/ 2147483647 h 4317"/>
              <a:gd name="T14" fmla="*/ 2147483647 w 5874"/>
              <a:gd name="T15" fmla="*/ 2147483647 h 4317"/>
              <a:gd name="T16" fmla="*/ 2147483647 w 5874"/>
              <a:gd name="T17" fmla="*/ 2147483647 h 4317"/>
              <a:gd name="T18" fmla="*/ 2147483647 w 5874"/>
              <a:gd name="T19" fmla="*/ 2147483647 h 4317"/>
              <a:gd name="T20" fmla="*/ 2147483647 w 5874"/>
              <a:gd name="T21" fmla="*/ 2147483647 h 4317"/>
              <a:gd name="T22" fmla="*/ 2147483647 w 5874"/>
              <a:gd name="T23" fmla="*/ 2147483647 h 4317"/>
              <a:gd name="T24" fmla="*/ 2147483647 w 5874"/>
              <a:gd name="T25" fmla="*/ 2147483647 h 4317"/>
              <a:gd name="T26" fmla="*/ 2147483647 w 5874"/>
              <a:gd name="T27" fmla="*/ 2147483647 h 4317"/>
              <a:gd name="T28" fmla="*/ 2147483647 w 5874"/>
              <a:gd name="T29" fmla="*/ 2147483647 h 4317"/>
              <a:gd name="T30" fmla="*/ 2147483647 w 5874"/>
              <a:gd name="T31" fmla="*/ 2147483647 h 4317"/>
              <a:gd name="T32" fmla="*/ 2147483647 w 5874"/>
              <a:gd name="T33" fmla="*/ 2147483647 h 4317"/>
              <a:gd name="T34" fmla="*/ 2147483647 w 5874"/>
              <a:gd name="T35" fmla="*/ 2147483647 h 4317"/>
              <a:gd name="T36" fmla="*/ 2147483647 w 5874"/>
              <a:gd name="T37" fmla="*/ 2147483647 h 4317"/>
              <a:gd name="T38" fmla="*/ 2147483647 w 5874"/>
              <a:gd name="T39" fmla="*/ 2147483647 h 4317"/>
              <a:gd name="T40" fmla="*/ 2147483647 w 5874"/>
              <a:gd name="T41" fmla="*/ 2147483647 h 4317"/>
              <a:gd name="T42" fmla="*/ 2147483647 w 5874"/>
              <a:gd name="T43" fmla="*/ 2147483647 h 4317"/>
              <a:gd name="T44" fmla="*/ 2147483647 w 5874"/>
              <a:gd name="T45" fmla="*/ 2147483647 h 4317"/>
              <a:gd name="T46" fmla="*/ 2147483647 w 5874"/>
              <a:gd name="T47" fmla="*/ 2147483647 h 4317"/>
              <a:gd name="T48" fmla="*/ 2147483647 w 5874"/>
              <a:gd name="T49" fmla="*/ 2147483647 h 4317"/>
              <a:gd name="T50" fmla="*/ 2147483647 w 5874"/>
              <a:gd name="T51" fmla="*/ 2147483647 h 4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74"/>
              <a:gd name="T79" fmla="*/ 0 h 4317"/>
              <a:gd name="T80" fmla="*/ 5874 w 5874"/>
              <a:gd name="T81" fmla="*/ 4317 h 43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74" h="4317">
                <a:moveTo>
                  <a:pt x="499" y="302"/>
                </a:moveTo>
                <a:cubicBezTo>
                  <a:pt x="548" y="309"/>
                  <a:pt x="597" y="317"/>
                  <a:pt x="635" y="302"/>
                </a:cubicBezTo>
                <a:cubicBezTo>
                  <a:pt x="673" y="287"/>
                  <a:pt x="642" y="250"/>
                  <a:pt x="725" y="212"/>
                </a:cubicBezTo>
                <a:cubicBezTo>
                  <a:pt x="808" y="174"/>
                  <a:pt x="1051" y="91"/>
                  <a:pt x="1134" y="76"/>
                </a:cubicBezTo>
                <a:cubicBezTo>
                  <a:pt x="1217" y="61"/>
                  <a:pt x="1126" y="121"/>
                  <a:pt x="1224" y="121"/>
                </a:cubicBezTo>
                <a:cubicBezTo>
                  <a:pt x="1322" y="121"/>
                  <a:pt x="1587" y="91"/>
                  <a:pt x="1723" y="76"/>
                </a:cubicBezTo>
                <a:cubicBezTo>
                  <a:pt x="1859" y="61"/>
                  <a:pt x="1988" y="0"/>
                  <a:pt x="2041" y="30"/>
                </a:cubicBezTo>
                <a:cubicBezTo>
                  <a:pt x="2094" y="60"/>
                  <a:pt x="1913" y="212"/>
                  <a:pt x="2041" y="257"/>
                </a:cubicBezTo>
                <a:cubicBezTo>
                  <a:pt x="2169" y="302"/>
                  <a:pt x="2653" y="309"/>
                  <a:pt x="2812" y="302"/>
                </a:cubicBezTo>
                <a:cubicBezTo>
                  <a:pt x="2971" y="295"/>
                  <a:pt x="2880" y="235"/>
                  <a:pt x="2993" y="212"/>
                </a:cubicBezTo>
                <a:cubicBezTo>
                  <a:pt x="3106" y="189"/>
                  <a:pt x="3326" y="174"/>
                  <a:pt x="3492" y="166"/>
                </a:cubicBezTo>
                <a:cubicBezTo>
                  <a:pt x="3658" y="158"/>
                  <a:pt x="3787" y="121"/>
                  <a:pt x="3991" y="166"/>
                </a:cubicBezTo>
                <a:cubicBezTo>
                  <a:pt x="4195" y="211"/>
                  <a:pt x="4581" y="302"/>
                  <a:pt x="4717" y="438"/>
                </a:cubicBezTo>
                <a:cubicBezTo>
                  <a:pt x="4853" y="574"/>
                  <a:pt x="4785" y="847"/>
                  <a:pt x="4808" y="983"/>
                </a:cubicBezTo>
                <a:cubicBezTo>
                  <a:pt x="4831" y="1119"/>
                  <a:pt x="4762" y="1247"/>
                  <a:pt x="4853" y="1255"/>
                </a:cubicBezTo>
                <a:cubicBezTo>
                  <a:pt x="4944" y="1263"/>
                  <a:pt x="5276" y="1096"/>
                  <a:pt x="5352" y="1028"/>
                </a:cubicBezTo>
                <a:cubicBezTo>
                  <a:pt x="5428" y="960"/>
                  <a:pt x="5262" y="847"/>
                  <a:pt x="5307" y="847"/>
                </a:cubicBezTo>
                <a:cubicBezTo>
                  <a:pt x="5352" y="847"/>
                  <a:pt x="5533" y="945"/>
                  <a:pt x="5624" y="1028"/>
                </a:cubicBezTo>
                <a:cubicBezTo>
                  <a:pt x="5715" y="1111"/>
                  <a:pt x="5874" y="1255"/>
                  <a:pt x="5851" y="1346"/>
                </a:cubicBezTo>
                <a:cubicBezTo>
                  <a:pt x="5828" y="1437"/>
                  <a:pt x="5798" y="1345"/>
                  <a:pt x="5488" y="1572"/>
                </a:cubicBezTo>
                <a:cubicBezTo>
                  <a:pt x="5178" y="1799"/>
                  <a:pt x="4407" y="2366"/>
                  <a:pt x="3991" y="2706"/>
                </a:cubicBezTo>
                <a:cubicBezTo>
                  <a:pt x="3575" y="3046"/>
                  <a:pt x="3280" y="3372"/>
                  <a:pt x="2993" y="3614"/>
                </a:cubicBezTo>
                <a:cubicBezTo>
                  <a:pt x="2706" y="3856"/>
                  <a:pt x="2585" y="4090"/>
                  <a:pt x="2268" y="4158"/>
                </a:cubicBezTo>
                <a:cubicBezTo>
                  <a:pt x="1951" y="4226"/>
                  <a:pt x="1443" y="4045"/>
                  <a:pt x="1088" y="4022"/>
                </a:cubicBezTo>
                <a:cubicBezTo>
                  <a:pt x="733" y="3999"/>
                  <a:pt x="272" y="4317"/>
                  <a:pt x="136" y="4022"/>
                </a:cubicBezTo>
                <a:cubicBezTo>
                  <a:pt x="0" y="3727"/>
                  <a:pt x="136" y="2990"/>
                  <a:pt x="272" y="2253"/>
                </a:cubicBezTo>
              </a:path>
            </a:pathLst>
          </a:custGeom>
          <a:noFill/>
          <a:ln w="38100">
            <a:solidFill>
              <a:srgbClr val="99FF33"/>
            </a:solidFill>
            <a:prstDash val="sysDot"/>
            <a:round/>
            <a:headEnd/>
            <a:tailEnd/>
          </a:ln>
        </p:spPr>
        <p:txBody>
          <a:bodyPr/>
          <a:lstStyle/>
          <a:p>
            <a:pPr algn="ctr" eaLnBrk="0" hangingPunct="0"/>
            <a:endParaRPr lang="en-US" sz="1200" b="1">
              <a:solidFill>
                <a:srgbClr val="000000"/>
              </a:solidFill>
              <a:latin typeface="Tahoma" pitchFamily="34" charset="0"/>
            </a:endParaRPr>
          </a:p>
        </p:txBody>
      </p:sp>
      <p:sp>
        <p:nvSpPr>
          <p:cNvPr id="22606" name="Freeform 77"/>
          <p:cNvSpPr>
            <a:spLocks/>
          </p:cNvSpPr>
          <p:nvPr/>
        </p:nvSpPr>
        <p:spPr bwMode="auto">
          <a:xfrm>
            <a:off x="4198938" y="1754188"/>
            <a:ext cx="2111375" cy="514350"/>
          </a:xfrm>
          <a:custGeom>
            <a:avLst/>
            <a:gdLst>
              <a:gd name="T0" fmla="*/ 2147483647 w 2146"/>
              <a:gd name="T1" fmla="*/ 2147483647 h 483"/>
              <a:gd name="T2" fmla="*/ 2147483647 w 2146"/>
              <a:gd name="T3" fmla="*/ 2147483647 h 483"/>
              <a:gd name="T4" fmla="*/ 2147483647 w 2146"/>
              <a:gd name="T5" fmla="*/ 2147483647 h 483"/>
              <a:gd name="T6" fmla="*/ 2147483647 w 2146"/>
              <a:gd name="T7" fmla="*/ 2147483647 h 483"/>
              <a:gd name="T8" fmla="*/ 2147483647 w 2146"/>
              <a:gd name="T9" fmla="*/ 2147483647 h 483"/>
              <a:gd name="T10" fmla="*/ 2147483647 w 2146"/>
              <a:gd name="T11" fmla="*/ 2147483647 h 483"/>
              <a:gd name="T12" fmla="*/ 2147483647 w 2146"/>
              <a:gd name="T13" fmla="*/ 2147483647 h 483"/>
              <a:gd name="T14" fmla="*/ 2147483647 w 2146"/>
              <a:gd name="T15" fmla="*/ 2147483647 h 483"/>
              <a:gd name="T16" fmla="*/ 0 60000 65536"/>
              <a:gd name="T17" fmla="*/ 0 60000 65536"/>
              <a:gd name="T18" fmla="*/ 0 60000 65536"/>
              <a:gd name="T19" fmla="*/ 0 60000 65536"/>
              <a:gd name="T20" fmla="*/ 0 60000 65536"/>
              <a:gd name="T21" fmla="*/ 0 60000 65536"/>
              <a:gd name="T22" fmla="*/ 0 60000 65536"/>
              <a:gd name="T23" fmla="*/ 0 60000 65536"/>
              <a:gd name="T24" fmla="*/ 0 w 2146"/>
              <a:gd name="T25" fmla="*/ 0 h 483"/>
              <a:gd name="T26" fmla="*/ 2146 w 2146"/>
              <a:gd name="T27" fmla="*/ 483 h 4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6" h="483">
                <a:moveTo>
                  <a:pt x="7" y="347"/>
                </a:moveTo>
                <a:cubicBezTo>
                  <a:pt x="18" y="313"/>
                  <a:pt x="29" y="279"/>
                  <a:pt x="52" y="256"/>
                </a:cubicBezTo>
                <a:cubicBezTo>
                  <a:pt x="75" y="233"/>
                  <a:pt x="0" y="241"/>
                  <a:pt x="143" y="211"/>
                </a:cubicBezTo>
                <a:cubicBezTo>
                  <a:pt x="286" y="181"/>
                  <a:pt x="702" y="105"/>
                  <a:pt x="914" y="75"/>
                </a:cubicBezTo>
                <a:cubicBezTo>
                  <a:pt x="1126" y="45"/>
                  <a:pt x="1247" y="37"/>
                  <a:pt x="1413" y="29"/>
                </a:cubicBezTo>
                <a:cubicBezTo>
                  <a:pt x="1579" y="21"/>
                  <a:pt x="1799" y="21"/>
                  <a:pt x="1912" y="29"/>
                </a:cubicBezTo>
                <a:cubicBezTo>
                  <a:pt x="2025" y="37"/>
                  <a:pt x="2146" y="0"/>
                  <a:pt x="2093" y="75"/>
                </a:cubicBezTo>
                <a:cubicBezTo>
                  <a:pt x="2040" y="150"/>
                  <a:pt x="1624" y="430"/>
                  <a:pt x="1594" y="483"/>
                </a:cubicBezTo>
              </a:path>
            </a:pathLst>
          </a:custGeom>
          <a:noFill/>
          <a:ln w="38100">
            <a:solidFill>
              <a:srgbClr val="99FF33"/>
            </a:solidFill>
            <a:prstDash val="sysDot"/>
            <a:round/>
            <a:headEnd/>
            <a:tailEnd/>
          </a:ln>
        </p:spPr>
        <p:txBody>
          <a:bodyPr/>
          <a:lstStyle/>
          <a:p>
            <a:pPr algn="ctr" eaLnBrk="0" hangingPunct="0"/>
            <a:endParaRPr lang="en-US" sz="1200" b="1">
              <a:solidFill>
                <a:srgbClr val="000000"/>
              </a:solidFill>
              <a:latin typeface="Tahoma" pitchFamily="34" charset="0"/>
            </a:endParaRPr>
          </a:p>
        </p:txBody>
      </p:sp>
      <p:sp>
        <p:nvSpPr>
          <p:cNvPr id="22607" name="Freeform 78"/>
          <p:cNvSpPr>
            <a:spLocks/>
          </p:cNvSpPr>
          <p:nvPr/>
        </p:nvSpPr>
        <p:spPr bwMode="auto">
          <a:xfrm>
            <a:off x="6229350" y="1784350"/>
            <a:ext cx="1957388" cy="1257300"/>
          </a:xfrm>
          <a:custGeom>
            <a:avLst/>
            <a:gdLst>
              <a:gd name="T0" fmla="*/ 2147483647 w 1988"/>
              <a:gd name="T1" fmla="*/ 0 h 1180"/>
              <a:gd name="T2" fmla="*/ 2147483647 w 1988"/>
              <a:gd name="T3" fmla="*/ 2147483647 h 1180"/>
              <a:gd name="T4" fmla="*/ 2147483647 w 1988"/>
              <a:gd name="T5" fmla="*/ 2147483647 h 1180"/>
              <a:gd name="T6" fmla="*/ 2147483647 w 1988"/>
              <a:gd name="T7" fmla="*/ 2147483647 h 1180"/>
              <a:gd name="T8" fmla="*/ 2147483647 w 1988"/>
              <a:gd name="T9" fmla="*/ 2147483647 h 1180"/>
              <a:gd name="T10" fmla="*/ 2147483647 w 1988"/>
              <a:gd name="T11" fmla="*/ 2147483647 h 1180"/>
              <a:gd name="T12" fmla="*/ 2147483647 w 1988"/>
              <a:gd name="T13" fmla="*/ 2147483647 h 1180"/>
              <a:gd name="T14" fmla="*/ 0 60000 65536"/>
              <a:gd name="T15" fmla="*/ 0 60000 65536"/>
              <a:gd name="T16" fmla="*/ 0 60000 65536"/>
              <a:gd name="T17" fmla="*/ 0 60000 65536"/>
              <a:gd name="T18" fmla="*/ 0 60000 65536"/>
              <a:gd name="T19" fmla="*/ 0 60000 65536"/>
              <a:gd name="T20" fmla="*/ 0 60000 65536"/>
              <a:gd name="T21" fmla="*/ 0 w 1988"/>
              <a:gd name="T22" fmla="*/ 0 h 1180"/>
              <a:gd name="T23" fmla="*/ 1988 w 1988"/>
              <a:gd name="T24" fmla="*/ 1180 h 1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8" h="1180">
                <a:moveTo>
                  <a:pt x="76" y="0"/>
                </a:moveTo>
                <a:cubicBezTo>
                  <a:pt x="38" y="8"/>
                  <a:pt x="0" y="16"/>
                  <a:pt x="121" y="46"/>
                </a:cubicBezTo>
                <a:cubicBezTo>
                  <a:pt x="242" y="76"/>
                  <a:pt x="598" y="137"/>
                  <a:pt x="802" y="182"/>
                </a:cubicBezTo>
                <a:cubicBezTo>
                  <a:pt x="1006" y="227"/>
                  <a:pt x="1172" y="265"/>
                  <a:pt x="1346" y="318"/>
                </a:cubicBezTo>
                <a:cubicBezTo>
                  <a:pt x="1520" y="371"/>
                  <a:pt x="1754" y="424"/>
                  <a:pt x="1845" y="499"/>
                </a:cubicBezTo>
                <a:cubicBezTo>
                  <a:pt x="1936" y="574"/>
                  <a:pt x="1988" y="658"/>
                  <a:pt x="1890" y="771"/>
                </a:cubicBezTo>
                <a:cubicBezTo>
                  <a:pt x="1792" y="884"/>
                  <a:pt x="1523" y="1032"/>
                  <a:pt x="1255" y="1180"/>
                </a:cubicBezTo>
              </a:path>
            </a:pathLst>
          </a:custGeom>
          <a:noFill/>
          <a:ln w="38100">
            <a:solidFill>
              <a:srgbClr val="99FF33"/>
            </a:solidFill>
            <a:prstDash val="sysDot"/>
            <a:round/>
            <a:headEnd/>
            <a:tailEnd/>
          </a:ln>
        </p:spPr>
        <p:txBody>
          <a:bodyPr/>
          <a:lstStyle/>
          <a:p>
            <a:pPr algn="ctr" eaLnBrk="0" hangingPunct="0"/>
            <a:endParaRPr lang="en-US" sz="1200" b="1">
              <a:solidFill>
                <a:srgbClr val="000000"/>
              </a:solidFill>
              <a:latin typeface="Tahoma" pitchFamily="34" charset="0"/>
            </a:endParaRPr>
          </a:p>
        </p:txBody>
      </p:sp>
      <p:sp>
        <p:nvSpPr>
          <p:cNvPr id="22608" name="Freeform 79"/>
          <p:cNvSpPr>
            <a:spLocks/>
          </p:cNvSpPr>
          <p:nvPr/>
        </p:nvSpPr>
        <p:spPr bwMode="auto">
          <a:xfrm>
            <a:off x="7956550" y="2252663"/>
            <a:ext cx="1339850" cy="1317625"/>
          </a:xfrm>
          <a:custGeom>
            <a:avLst/>
            <a:gdLst>
              <a:gd name="T0" fmla="*/ 2147483647 w 1482"/>
              <a:gd name="T1" fmla="*/ 2147483647 h 1240"/>
              <a:gd name="T2" fmla="*/ 2147483647 w 1482"/>
              <a:gd name="T3" fmla="*/ 2147483647 h 1240"/>
              <a:gd name="T4" fmla="*/ 2147483647 w 1482"/>
              <a:gd name="T5" fmla="*/ 2147483647 h 1240"/>
              <a:gd name="T6" fmla="*/ 2147483647 w 1482"/>
              <a:gd name="T7" fmla="*/ 2147483647 h 1240"/>
              <a:gd name="T8" fmla="*/ 2147483647 w 1482"/>
              <a:gd name="T9" fmla="*/ 2147483647 h 1240"/>
              <a:gd name="T10" fmla="*/ 2147483647 w 1482"/>
              <a:gd name="T11" fmla="*/ 2147483647 h 1240"/>
              <a:gd name="T12" fmla="*/ 0 w 1482"/>
              <a:gd name="T13" fmla="*/ 2147483647 h 1240"/>
              <a:gd name="T14" fmla="*/ 0 60000 65536"/>
              <a:gd name="T15" fmla="*/ 0 60000 65536"/>
              <a:gd name="T16" fmla="*/ 0 60000 65536"/>
              <a:gd name="T17" fmla="*/ 0 60000 65536"/>
              <a:gd name="T18" fmla="*/ 0 60000 65536"/>
              <a:gd name="T19" fmla="*/ 0 60000 65536"/>
              <a:gd name="T20" fmla="*/ 0 60000 65536"/>
              <a:gd name="T21" fmla="*/ 0 w 1482"/>
              <a:gd name="T22" fmla="*/ 0 h 1240"/>
              <a:gd name="T23" fmla="*/ 1482 w 1482"/>
              <a:gd name="T24" fmla="*/ 1240 h 1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2" h="1240">
                <a:moveTo>
                  <a:pt x="182" y="60"/>
                </a:moveTo>
                <a:cubicBezTo>
                  <a:pt x="269" y="41"/>
                  <a:pt x="356" y="22"/>
                  <a:pt x="454" y="15"/>
                </a:cubicBezTo>
                <a:cubicBezTo>
                  <a:pt x="552" y="8"/>
                  <a:pt x="658" y="0"/>
                  <a:pt x="771" y="15"/>
                </a:cubicBezTo>
                <a:cubicBezTo>
                  <a:pt x="884" y="30"/>
                  <a:pt x="1051" y="61"/>
                  <a:pt x="1134" y="106"/>
                </a:cubicBezTo>
                <a:cubicBezTo>
                  <a:pt x="1217" y="151"/>
                  <a:pt x="1247" y="181"/>
                  <a:pt x="1270" y="287"/>
                </a:cubicBezTo>
                <a:cubicBezTo>
                  <a:pt x="1293" y="393"/>
                  <a:pt x="1482" y="582"/>
                  <a:pt x="1270" y="741"/>
                </a:cubicBezTo>
                <a:cubicBezTo>
                  <a:pt x="1058" y="900"/>
                  <a:pt x="196" y="1172"/>
                  <a:pt x="0" y="1240"/>
                </a:cubicBezTo>
              </a:path>
            </a:pathLst>
          </a:custGeom>
          <a:noFill/>
          <a:ln w="38100">
            <a:solidFill>
              <a:srgbClr val="99FF33"/>
            </a:solidFill>
            <a:prstDash val="sysDot"/>
            <a:round/>
            <a:headEnd/>
            <a:tailEnd/>
          </a:ln>
        </p:spPr>
        <p:txBody>
          <a:bodyPr/>
          <a:lstStyle/>
          <a:p>
            <a:pPr algn="ctr" eaLnBrk="0" hangingPunct="0"/>
            <a:endParaRPr lang="en-US" sz="1200" b="1">
              <a:solidFill>
                <a:srgbClr val="000000"/>
              </a:solidFill>
              <a:latin typeface="Tahoma" pitchFamily="34" charset="0"/>
            </a:endParaRPr>
          </a:p>
        </p:txBody>
      </p:sp>
      <p:sp>
        <p:nvSpPr>
          <p:cNvPr id="22609" name="Freeform 80"/>
          <p:cNvSpPr>
            <a:spLocks/>
          </p:cNvSpPr>
          <p:nvPr/>
        </p:nvSpPr>
        <p:spPr bwMode="auto">
          <a:xfrm>
            <a:off x="1741488" y="1728788"/>
            <a:ext cx="2597150" cy="733425"/>
          </a:xfrm>
          <a:custGeom>
            <a:avLst/>
            <a:gdLst>
              <a:gd name="T0" fmla="*/ 2147483647 w 2638"/>
              <a:gd name="T1" fmla="*/ 2147483647 h 687"/>
              <a:gd name="T2" fmla="*/ 2147483647 w 2638"/>
              <a:gd name="T3" fmla="*/ 2147483647 h 687"/>
              <a:gd name="T4" fmla="*/ 2147483647 w 2638"/>
              <a:gd name="T5" fmla="*/ 2147483647 h 687"/>
              <a:gd name="T6" fmla="*/ 2147483647 w 2638"/>
              <a:gd name="T7" fmla="*/ 2147483647 h 687"/>
              <a:gd name="T8" fmla="*/ 2147483647 w 2638"/>
              <a:gd name="T9" fmla="*/ 2147483647 h 687"/>
              <a:gd name="T10" fmla="*/ 2147483647 w 2638"/>
              <a:gd name="T11" fmla="*/ 2147483647 h 687"/>
              <a:gd name="T12" fmla="*/ 2147483647 w 2638"/>
              <a:gd name="T13" fmla="*/ 2147483647 h 687"/>
              <a:gd name="T14" fmla="*/ 0 60000 65536"/>
              <a:gd name="T15" fmla="*/ 0 60000 65536"/>
              <a:gd name="T16" fmla="*/ 0 60000 65536"/>
              <a:gd name="T17" fmla="*/ 0 60000 65536"/>
              <a:gd name="T18" fmla="*/ 0 60000 65536"/>
              <a:gd name="T19" fmla="*/ 0 60000 65536"/>
              <a:gd name="T20" fmla="*/ 0 60000 65536"/>
              <a:gd name="T21" fmla="*/ 0 w 2638"/>
              <a:gd name="T22" fmla="*/ 0 h 687"/>
              <a:gd name="T23" fmla="*/ 2638 w 2638"/>
              <a:gd name="T24" fmla="*/ 687 h 6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38" h="687">
                <a:moveTo>
                  <a:pt x="53" y="687"/>
                </a:moveTo>
                <a:cubicBezTo>
                  <a:pt x="26" y="490"/>
                  <a:pt x="0" y="294"/>
                  <a:pt x="143" y="188"/>
                </a:cubicBezTo>
                <a:cubicBezTo>
                  <a:pt x="286" y="82"/>
                  <a:pt x="642" y="82"/>
                  <a:pt x="914" y="52"/>
                </a:cubicBezTo>
                <a:cubicBezTo>
                  <a:pt x="1186" y="22"/>
                  <a:pt x="1572" y="14"/>
                  <a:pt x="1776" y="7"/>
                </a:cubicBezTo>
                <a:cubicBezTo>
                  <a:pt x="1980" y="0"/>
                  <a:pt x="2033" y="0"/>
                  <a:pt x="2139" y="7"/>
                </a:cubicBezTo>
                <a:cubicBezTo>
                  <a:pt x="2245" y="14"/>
                  <a:pt x="2328" y="22"/>
                  <a:pt x="2411" y="52"/>
                </a:cubicBezTo>
                <a:cubicBezTo>
                  <a:pt x="2494" y="82"/>
                  <a:pt x="2593" y="158"/>
                  <a:pt x="2638" y="188"/>
                </a:cubicBezTo>
              </a:path>
            </a:pathLst>
          </a:custGeom>
          <a:noFill/>
          <a:ln w="38100">
            <a:solidFill>
              <a:srgbClr val="99FF33"/>
            </a:solidFill>
            <a:prstDash val="sysDot"/>
            <a:round/>
            <a:headEnd/>
            <a:tailEnd/>
          </a:ln>
        </p:spPr>
        <p:txBody>
          <a:bodyPr/>
          <a:lstStyle/>
          <a:p>
            <a:pPr algn="ctr" eaLnBrk="0" hangingPunct="0"/>
            <a:endParaRPr lang="en-US" sz="1200" b="1">
              <a:solidFill>
                <a:srgbClr val="000000"/>
              </a:solidFill>
              <a:latin typeface="Tahoma" pitchFamily="34" charset="0"/>
            </a:endParaRPr>
          </a:p>
        </p:txBody>
      </p:sp>
      <p:sp>
        <p:nvSpPr>
          <p:cNvPr id="22610" name="Freeform 81"/>
          <p:cNvSpPr>
            <a:spLocks/>
          </p:cNvSpPr>
          <p:nvPr/>
        </p:nvSpPr>
        <p:spPr bwMode="auto">
          <a:xfrm>
            <a:off x="1704975" y="869950"/>
            <a:ext cx="1606550" cy="868363"/>
          </a:xfrm>
          <a:custGeom>
            <a:avLst/>
            <a:gdLst>
              <a:gd name="T0" fmla="*/ 2147483647 w 1376"/>
              <a:gd name="T1" fmla="*/ 2147483647 h 687"/>
              <a:gd name="T2" fmla="*/ 2147483647 w 1376"/>
              <a:gd name="T3" fmla="*/ 2147483647 h 687"/>
              <a:gd name="T4" fmla="*/ 2147483647 w 1376"/>
              <a:gd name="T5" fmla="*/ 2147483647 h 687"/>
              <a:gd name="T6" fmla="*/ 2147483647 w 1376"/>
              <a:gd name="T7" fmla="*/ 2147483647 h 687"/>
              <a:gd name="T8" fmla="*/ 2147483647 w 1376"/>
              <a:gd name="T9" fmla="*/ 2147483647 h 687"/>
              <a:gd name="T10" fmla="*/ 2147483647 w 1376"/>
              <a:gd name="T11" fmla="*/ 2147483647 h 687"/>
              <a:gd name="T12" fmla="*/ 2147483647 w 1376"/>
              <a:gd name="T13" fmla="*/ 2147483647 h 687"/>
              <a:gd name="T14" fmla="*/ 2147483647 w 1376"/>
              <a:gd name="T15" fmla="*/ 2147483647 h 687"/>
              <a:gd name="T16" fmla="*/ 2147483647 w 1376"/>
              <a:gd name="T17" fmla="*/ 2147483647 h 687"/>
              <a:gd name="T18" fmla="*/ 2147483647 w 1376"/>
              <a:gd name="T19" fmla="*/ 2147483647 h 687"/>
              <a:gd name="T20" fmla="*/ 2147483647 w 1376"/>
              <a:gd name="T21" fmla="*/ 2147483647 h 687"/>
              <a:gd name="T22" fmla="*/ 2147483647 w 1376"/>
              <a:gd name="T23" fmla="*/ 2147483647 h 6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76"/>
              <a:gd name="T37" fmla="*/ 0 h 687"/>
              <a:gd name="T38" fmla="*/ 1376 w 1376"/>
              <a:gd name="T39" fmla="*/ 687 h 6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76" h="687">
                <a:moveTo>
                  <a:pt x="1103" y="687"/>
                </a:moveTo>
                <a:cubicBezTo>
                  <a:pt x="1058" y="687"/>
                  <a:pt x="936" y="664"/>
                  <a:pt x="876" y="596"/>
                </a:cubicBezTo>
                <a:cubicBezTo>
                  <a:pt x="816" y="528"/>
                  <a:pt x="846" y="340"/>
                  <a:pt x="740" y="279"/>
                </a:cubicBezTo>
                <a:cubicBezTo>
                  <a:pt x="634" y="218"/>
                  <a:pt x="354" y="263"/>
                  <a:pt x="241" y="233"/>
                </a:cubicBezTo>
                <a:cubicBezTo>
                  <a:pt x="128" y="203"/>
                  <a:pt x="0" y="135"/>
                  <a:pt x="60" y="97"/>
                </a:cubicBezTo>
                <a:cubicBezTo>
                  <a:pt x="120" y="59"/>
                  <a:pt x="400" y="14"/>
                  <a:pt x="604" y="7"/>
                </a:cubicBezTo>
                <a:cubicBezTo>
                  <a:pt x="808" y="0"/>
                  <a:pt x="1194" y="22"/>
                  <a:pt x="1285" y="52"/>
                </a:cubicBezTo>
                <a:cubicBezTo>
                  <a:pt x="1376" y="82"/>
                  <a:pt x="1217" y="158"/>
                  <a:pt x="1149" y="188"/>
                </a:cubicBezTo>
                <a:cubicBezTo>
                  <a:pt x="1081" y="218"/>
                  <a:pt x="906" y="180"/>
                  <a:pt x="876" y="233"/>
                </a:cubicBezTo>
                <a:cubicBezTo>
                  <a:pt x="846" y="286"/>
                  <a:pt x="922" y="446"/>
                  <a:pt x="967" y="506"/>
                </a:cubicBezTo>
                <a:cubicBezTo>
                  <a:pt x="1012" y="566"/>
                  <a:pt x="1126" y="566"/>
                  <a:pt x="1149" y="596"/>
                </a:cubicBezTo>
                <a:cubicBezTo>
                  <a:pt x="1172" y="626"/>
                  <a:pt x="1148" y="687"/>
                  <a:pt x="1103" y="687"/>
                </a:cubicBezTo>
                <a:close/>
              </a:path>
            </a:pathLst>
          </a:custGeom>
          <a:noFill/>
          <a:ln w="38100">
            <a:solidFill>
              <a:srgbClr val="99FF33"/>
            </a:solidFill>
            <a:prstDash val="sysDot"/>
            <a:round/>
            <a:headEnd/>
            <a:tailEnd/>
          </a:ln>
        </p:spPr>
        <p:txBody>
          <a:bodyPr/>
          <a:lstStyle/>
          <a:p>
            <a:pPr algn="ctr" eaLnBrk="0" hangingPunct="0"/>
            <a:endParaRPr lang="en-US" sz="1200" b="1">
              <a:solidFill>
                <a:srgbClr val="000000"/>
              </a:solidFill>
              <a:latin typeface="Tahoma" pitchFamily="34" charset="0"/>
            </a:endParaRPr>
          </a:p>
        </p:txBody>
      </p:sp>
      <p:sp>
        <p:nvSpPr>
          <p:cNvPr id="22611" name="Freeform 82"/>
          <p:cNvSpPr>
            <a:spLocks/>
          </p:cNvSpPr>
          <p:nvPr/>
        </p:nvSpPr>
        <p:spPr bwMode="auto">
          <a:xfrm>
            <a:off x="3400425" y="2430463"/>
            <a:ext cx="1384300" cy="850900"/>
          </a:xfrm>
          <a:custGeom>
            <a:avLst/>
            <a:gdLst>
              <a:gd name="T0" fmla="*/ 2147483647 w 1407"/>
              <a:gd name="T1" fmla="*/ 2147483647 h 801"/>
              <a:gd name="T2" fmla="*/ 2147483647 w 1407"/>
              <a:gd name="T3" fmla="*/ 2147483647 h 801"/>
              <a:gd name="T4" fmla="*/ 2147483647 w 1407"/>
              <a:gd name="T5" fmla="*/ 2147483647 h 801"/>
              <a:gd name="T6" fmla="*/ 2147483647 w 1407"/>
              <a:gd name="T7" fmla="*/ 2147483647 h 801"/>
              <a:gd name="T8" fmla="*/ 0 w 1407"/>
              <a:gd name="T9" fmla="*/ 2147483647 h 801"/>
              <a:gd name="T10" fmla="*/ 0 60000 65536"/>
              <a:gd name="T11" fmla="*/ 0 60000 65536"/>
              <a:gd name="T12" fmla="*/ 0 60000 65536"/>
              <a:gd name="T13" fmla="*/ 0 60000 65536"/>
              <a:gd name="T14" fmla="*/ 0 60000 65536"/>
              <a:gd name="T15" fmla="*/ 0 w 1407"/>
              <a:gd name="T16" fmla="*/ 0 h 801"/>
              <a:gd name="T17" fmla="*/ 1407 w 1407"/>
              <a:gd name="T18" fmla="*/ 801 h 801"/>
            </a:gdLst>
            <a:ahLst/>
            <a:cxnLst>
              <a:cxn ang="T10">
                <a:pos x="T0" y="T1"/>
              </a:cxn>
              <a:cxn ang="T11">
                <a:pos x="T2" y="T3"/>
              </a:cxn>
              <a:cxn ang="T12">
                <a:pos x="T4" y="T5"/>
              </a:cxn>
              <a:cxn ang="T13">
                <a:pos x="T6" y="T7"/>
              </a:cxn>
              <a:cxn ang="T14">
                <a:pos x="T8" y="T9"/>
              </a:cxn>
            </a:cxnLst>
            <a:rect l="T15" t="T16" r="T17" b="T18"/>
            <a:pathLst>
              <a:path w="1407" h="801">
                <a:moveTo>
                  <a:pt x="1407" y="801"/>
                </a:moveTo>
                <a:cubicBezTo>
                  <a:pt x="1233" y="737"/>
                  <a:pt x="1059" y="673"/>
                  <a:pt x="908" y="575"/>
                </a:cubicBezTo>
                <a:cubicBezTo>
                  <a:pt x="757" y="477"/>
                  <a:pt x="605" y="303"/>
                  <a:pt x="499" y="212"/>
                </a:cubicBezTo>
                <a:cubicBezTo>
                  <a:pt x="393" y="121"/>
                  <a:pt x="356" y="60"/>
                  <a:pt x="273" y="30"/>
                </a:cubicBezTo>
                <a:cubicBezTo>
                  <a:pt x="190" y="0"/>
                  <a:pt x="95" y="15"/>
                  <a:pt x="0" y="30"/>
                </a:cubicBezTo>
              </a:path>
            </a:pathLst>
          </a:custGeom>
          <a:noFill/>
          <a:ln w="38100">
            <a:solidFill>
              <a:srgbClr val="FFFF00"/>
            </a:solidFill>
            <a:round/>
            <a:headEnd/>
            <a:tailEnd/>
          </a:ln>
        </p:spPr>
        <p:txBody>
          <a:bodyPr/>
          <a:lstStyle/>
          <a:p>
            <a:pPr algn="ctr" eaLnBrk="0" hangingPunct="0"/>
            <a:endParaRPr lang="en-US" sz="1200" b="1">
              <a:solidFill>
                <a:srgbClr val="000000"/>
              </a:solidFill>
              <a:latin typeface="Tahoma" pitchFamily="34" charset="0"/>
            </a:endParaRPr>
          </a:p>
        </p:txBody>
      </p:sp>
      <p:sp>
        <p:nvSpPr>
          <p:cNvPr id="22612" name="Freeform 83"/>
          <p:cNvSpPr>
            <a:spLocks/>
          </p:cNvSpPr>
          <p:nvPr/>
        </p:nvSpPr>
        <p:spPr bwMode="auto">
          <a:xfrm>
            <a:off x="4471988" y="2493963"/>
            <a:ext cx="1817687" cy="739775"/>
          </a:xfrm>
          <a:custGeom>
            <a:avLst/>
            <a:gdLst>
              <a:gd name="T0" fmla="*/ 2147483647 w 1844"/>
              <a:gd name="T1" fmla="*/ 2147483647 h 695"/>
              <a:gd name="T2" fmla="*/ 2147483647 w 1844"/>
              <a:gd name="T3" fmla="*/ 2147483647 h 695"/>
              <a:gd name="T4" fmla="*/ 2147483647 w 1844"/>
              <a:gd name="T5" fmla="*/ 2147483647 h 695"/>
              <a:gd name="T6" fmla="*/ 2147483647 w 1844"/>
              <a:gd name="T7" fmla="*/ 2147483647 h 695"/>
              <a:gd name="T8" fmla="*/ 2147483647 w 1844"/>
              <a:gd name="T9" fmla="*/ 2147483647 h 695"/>
              <a:gd name="T10" fmla="*/ 2147483647 w 1844"/>
              <a:gd name="T11" fmla="*/ 2147483647 h 695"/>
              <a:gd name="T12" fmla="*/ 2147483647 w 1844"/>
              <a:gd name="T13" fmla="*/ 2147483647 h 695"/>
              <a:gd name="T14" fmla="*/ 0 w 1844"/>
              <a:gd name="T15" fmla="*/ 2147483647 h 695"/>
              <a:gd name="T16" fmla="*/ 0 60000 65536"/>
              <a:gd name="T17" fmla="*/ 0 60000 65536"/>
              <a:gd name="T18" fmla="*/ 0 60000 65536"/>
              <a:gd name="T19" fmla="*/ 0 60000 65536"/>
              <a:gd name="T20" fmla="*/ 0 60000 65536"/>
              <a:gd name="T21" fmla="*/ 0 60000 65536"/>
              <a:gd name="T22" fmla="*/ 0 60000 65536"/>
              <a:gd name="T23" fmla="*/ 0 60000 65536"/>
              <a:gd name="T24" fmla="*/ 0 w 1844"/>
              <a:gd name="T25" fmla="*/ 0 h 695"/>
              <a:gd name="T26" fmla="*/ 1844 w 1844"/>
              <a:gd name="T27" fmla="*/ 695 h 6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4" h="695">
                <a:moveTo>
                  <a:pt x="1814" y="695"/>
                </a:moveTo>
                <a:cubicBezTo>
                  <a:pt x="1818" y="589"/>
                  <a:pt x="1822" y="484"/>
                  <a:pt x="1814" y="423"/>
                </a:cubicBezTo>
                <a:cubicBezTo>
                  <a:pt x="1806" y="362"/>
                  <a:pt x="1844" y="377"/>
                  <a:pt x="1769" y="332"/>
                </a:cubicBezTo>
                <a:cubicBezTo>
                  <a:pt x="1694" y="287"/>
                  <a:pt x="1474" y="204"/>
                  <a:pt x="1361" y="151"/>
                </a:cubicBezTo>
                <a:cubicBezTo>
                  <a:pt x="1248" y="98"/>
                  <a:pt x="1217" y="30"/>
                  <a:pt x="1089" y="15"/>
                </a:cubicBezTo>
                <a:cubicBezTo>
                  <a:pt x="961" y="0"/>
                  <a:pt x="734" y="45"/>
                  <a:pt x="590" y="60"/>
                </a:cubicBezTo>
                <a:cubicBezTo>
                  <a:pt x="446" y="75"/>
                  <a:pt x="325" y="105"/>
                  <a:pt x="227" y="105"/>
                </a:cubicBezTo>
                <a:cubicBezTo>
                  <a:pt x="129" y="105"/>
                  <a:pt x="64" y="82"/>
                  <a:pt x="0" y="60"/>
                </a:cubicBezTo>
              </a:path>
            </a:pathLst>
          </a:custGeom>
          <a:noFill/>
          <a:ln w="38100">
            <a:solidFill>
              <a:srgbClr val="FFFF00"/>
            </a:solidFill>
            <a:round/>
            <a:headEnd/>
            <a:tailEnd/>
          </a:ln>
        </p:spPr>
        <p:txBody>
          <a:bodyPr/>
          <a:lstStyle/>
          <a:p>
            <a:pPr algn="ctr" eaLnBrk="0" hangingPunct="0"/>
            <a:endParaRPr lang="en-US" sz="1200" b="1">
              <a:solidFill>
                <a:srgbClr val="000000"/>
              </a:solidFill>
              <a:latin typeface="Tahoma" pitchFamily="34" charset="0"/>
            </a:endParaRPr>
          </a:p>
        </p:txBody>
      </p:sp>
      <p:sp>
        <p:nvSpPr>
          <p:cNvPr id="22613" name="Oval 84"/>
          <p:cNvSpPr>
            <a:spLocks noChangeArrowheads="1"/>
          </p:cNvSpPr>
          <p:nvPr/>
        </p:nvSpPr>
        <p:spPr bwMode="auto">
          <a:xfrm>
            <a:off x="4429125" y="4343400"/>
            <a:ext cx="355600" cy="96838"/>
          </a:xfrm>
          <a:prstGeom prst="ellipse">
            <a:avLst/>
          </a:prstGeom>
          <a:solidFill>
            <a:srgbClr val="FFCC00">
              <a:alpha val="39999"/>
            </a:srgbClr>
          </a:solidFill>
          <a:ln w="9525">
            <a:solidFill>
              <a:schemeClr val="tx1"/>
            </a:solidFill>
            <a:round/>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614" name="Freeform 85"/>
          <p:cNvSpPr>
            <a:spLocks/>
          </p:cNvSpPr>
          <p:nvPr/>
        </p:nvSpPr>
        <p:spPr bwMode="auto">
          <a:xfrm>
            <a:off x="3565525" y="4875213"/>
            <a:ext cx="906463" cy="787400"/>
          </a:xfrm>
          <a:custGeom>
            <a:avLst/>
            <a:gdLst>
              <a:gd name="T0" fmla="*/ 2147483647 w 922"/>
              <a:gd name="T1" fmla="*/ 2147483647 h 741"/>
              <a:gd name="T2" fmla="*/ 2147483647 w 922"/>
              <a:gd name="T3" fmla="*/ 2147483647 h 741"/>
              <a:gd name="T4" fmla="*/ 2147483647 w 922"/>
              <a:gd name="T5" fmla="*/ 2147483647 h 741"/>
              <a:gd name="T6" fmla="*/ 2147483647 w 922"/>
              <a:gd name="T7" fmla="*/ 2147483647 h 741"/>
              <a:gd name="T8" fmla="*/ 2147483647 w 922"/>
              <a:gd name="T9" fmla="*/ 2147483647 h 741"/>
              <a:gd name="T10" fmla="*/ 2147483647 w 922"/>
              <a:gd name="T11" fmla="*/ 0 h 741"/>
              <a:gd name="T12" fmla="*/ 0 60000 65536"/>
              <a:gd name="T13" fmla="*/ 0 60000 65536"/>
              <a:gd name="T14" fmla="*/ 0 60000 65536"/>
              <a:gd name="T15" fmla="*/ 0 60000 65536"/>
              <a:gd name="T16" fmla="*/ 0 60000 65536"/>
              <a:gd name="T17" fmla="*/ 0 60000 65536"/>
              <a:gd name="T18" fmla="*/ 0 w 922"/>
              <a:gd name="T19" fmla="*/ 0 h 741"/>
              <a:gd name="T20" fmla="*/ 922 w 922"/>
              <a:gd name="T21" fmla="*/ 741 h 741"/>
            </a:gdLst>
            <a:ahLst/>
            <a:cxnLst>
              <a:cxn ang="T12">
                <a:pos x="T0" y="T1"/>
              </a:cxn>
              <a:cxn ang="T13">
                <a:pos x="T2" y="T3"/>
              </a:cxn>
              <a:cxn ang="T14">
                <a:pos x="T4" y="T5"/>
              </a:cxn>
              <a:cxn ang="T15">
                <a:pos x="T6" y="T7"/>
              </a:cxn>
              <a:cxn ang="T16">
                <a:pos x="T8" y="T9"/>
              </a:cxn>
              <a:cxn ang="T17">
                <a:pos x="T10" y="T11"/>
              </a:cxn>
            </a:cxnLst>
            <a:rect l="T18" t="T19" r="T20" b="T21"/>
            <a:pathLst>
              <a:path w="922" h="741">
                <a:moveTo>
                  <a:pt x="922" y="635"/>
                </a:moveTo>
                <a:cubicBezTo>
                  <a:pt x="665" y="673"/>
                  <a:pt x="408" y="711"/>
                  <a:pt x="287" y="726"/>
                </a:cubicBezTo>
                <a:cubicBezTo>
                  <a:pt x="166" y="741"/>
                  <a:pt x="226" y="741"/>
                  <a:pt x="196" y="726"/>
                </a:cubicBezTo>
                <a:cubicBezTo>
                  <a:pt x="166" y="711"/>
                  <a:pt x="136" y="726"/>
                  <a:pt x="106" y="635"/>
                </a:cubicBezTo>
                <a:cubicBezTo>
                  <a:pt x="76" y="544"/>
                  <a:pt x="0" y="288"/>
                  <a:pt x="15" y="182"/>
                </a:cubicBezTo>
                <a:cubicBezTo>
                  <a:pt x="30" y="76"/>
                  <a:pt x="113" y="38"/>
                  <a:pt x="196" y="0"/>
                </a:cubicBezTo>
              </a:path>
            </a:pathLst>
          </a:custGeom>
          <a:noFill/>
          <a:ln w="38100">
            <a:solidFill>
              <a:srgbClr val="FFFF00"/>
            </a:solidFill>
            <a:round/>
            <a:headEnd/>
            <a:tailEnd/>
          </a:ln>
        </p:spPr>
        <p:txBody>
          <a:bodyPr/>
          <a:lstStyle/>
          <a:p>
            <a:pPr algn="ctr" eaLnBrk="0" hangingPunct="0"/>
            <a:endParaRPr lang="en-US" sz="1200" b="1">
              <a:solidFill>
                <a:srgbClr val="000000"/>
              </a:solidFill>
              <a:latin typeface="Tahoma" pitchFamily="34" charset="0"/>
            </a:endParaRPr>
          </a:p>
        </p:txBody>
      </p:sp>
      <p:sp>
        <p:nvSpPr>
          <p:cNvPr id="22615" name="Freeform 86"/>
          <p:cNvSpPr>
            <a:spLocks/>
          </p:cNvSpPr>
          <p:nvPr/>
        </p:nvSpPr>
        <p:spPr bwMode="auto">
          <a:xfrm>
            <a:off x="3714750" y="3224213"/>
            <a:ext cx="1339850" cy="1698625"/>
          </a:xfrm>
          <a:custGeom>
            <a:avLst/>
            <a:gdLst>
              <a:gd name="T0" fmla="*/ 0 w 1361"/>
              <a:gd name="T1" fmla="*/ 2147483647 h 1596"/>
              <a:gd name="T2" fmla="*/ 2147483647 w 1361"/>
              <a:gd name="T3" fmla="*/ 2147483647 h 1596"/>
              <a:gd name="T4" fmla="*/ 2147483647 w 1361"/>
              <a:gd name="T5" fmla="*/ 2147483647 h 1596"/>
              <a:gd name="T6" fmla="*/ 2147483647 w 1361"/>
              <a:gd name="T7" fmla="*/ 2147483647 h 1596"/>
              <a:gd name="T8" fmla="*/ 2147483647 w 1361"/>
              <a:gd name="T9" fmla="*/ 2147483647 h 1596"/>
              <a:gd name="T10" fmla="*/ 0 60000 65536"/>
              <a:gd name="T11" fmla="*/ 0 60000 65536"/>
              <a:gd name="T12" fmla="*/ 0 60000 65536"/>
              <a:gd name="T13" fmla="*/ 0 60000 65536"/>
              <a:gd name="T14" fmla="*/ 0 60000 65536"/>
              <a:gd name="T15" fmla="*/ 0 w 1361"/>
              <a:gd name="T16" fmla="*/ 0 h 1596"/>
              <a:gd name="T17" fmla="*/ 1361 w 1361"/>
              <a:gd name="T18" fmla="*/ 1596 h 1596"/>
            </a:gdLst>
            <a:ahLst/>
            <a:cxnLst>
              <a:cxn ang="T10">
                <a:pos x="T0" y="T1"/>
              </a:cxn>
              <a:cxn ang="T11">
                <a:pos x="T2" y="T3"/>
              </a:cxn>
              <a:cxn ang="T12">
                <a:pos x="T4" y="T5"/>
              </a:cxn>
              <a:cxn ang="T13">
                <a:pos x="T6" y="T7"/>
              </a:cxn>
              <a:cxn ang="T14">
                <a:pos x="T8" y="T9"/>
              </a:cxn>
            </a:cxnLst>
            <a:rect l="T15" t="T16" r="T17" b="T18"/>
            <a:pathLst>
              <a:path w="1361" h="1596">
                <a:moveTo>
                  <a:pt x="0" y="1596"/>
                </a:moveTo>
                <a:cubicBezTo>
                  <a:pt x="234" y="1203"/>
                  <a:pt x="468" y="810"/>
                  <a:pt x="544" y="598"/>
                </a:cubicBezTo>
                <a:cubicBezTo>
                  <a:pt x="620" y="386"/>
                  <a:pt x="363" y="417"/>
                  <a:pt x="454" y="326"/>
                </a:cubicBezTo>
                <a:cubicBezTo>
                  <a:pt x="545" y="235"/>
                  <a:pt x="938" y="106"/>
                  <a:pt x="1089" y="53"/>
                </a:cubicBezTo>
                <a:cubicBezTo>
                  <a:pt x="1240" y="0"/>
                  <a:pt x="1300" y="4"/>
                  <a:pt x="1361" y="8"/>
                </a:cubicBezTo>
              </a:path>
            </a:pathLst>
          </a:custGeom>
          <a:noFill/>
          <a:ln w="38100">
            <a:solidFill>
              <a:srgbClr val="FFFF00"/>
            </a:solidFill>
            <a:round/>
            <a:headEnd/>
            <a:tailEnd/>
          </a:ln>
        </p:spPr>
        <p:txBody>
          <a:bodyPr/>
          <a:lstStyle/>
          <a:p>
            <a:pPr algn="ctr" eaLnBrk="0" hangingPunct="0"/>
            <a:endParaRPr lang="en-US" sz="1200" b="1">
              <a:solidFill>
                <a:srgbClr val="000000"/>
              </a:solidFill>
              <a:latin typeface="Tahoma" pitchFamily="34" charset="0"/>
            </a:endParaRPr>
          </a:p>
        </p:txBody>
      </p:sp>
      <p:sp>
        <p:nvSpPr>
          <p:cNvPr id="22616" name="Rectangle 87"/>
          <p:cNvSpPr>
            <a:spLocks noChangeArrowheads="1"/>
          </p:cNvSpPr>
          <p:nvPr/>
        </p:nvSpPr>
        <p:spPr bwMode="auto">
          <a:xfrm>
            <a:off x="4964113" y="3087688"/>
            <a:ext cx="179387" cy="146050"/>
          </a:xfrm>
          <a:prstGeom prst="rect">
            <a:avLst/>
          </a:prstGeom>
          <a:solidFill>
            <a:srgbClr val="FFFF00"/>
          </a:solidFill>
          <a:ln w="9525">
            <a:solidFill>
              <a:schemeClr val="tx1"/>
            </a:solidFill>
            <a:miter lim="800000"/>
            <a:headEnd/>
            <a:tailEnd/>
          </a:ln>
        </p:spPr>
        <p:txBody>
          <a:bodyPr wrap="none" anchor="ctr"/>
          <a:lstStyle/>
          <a:p>
            <a:pPr algn="ctr" eaLnBrk="0" hangingPunct="0"/>
            <a:endParaRPr lang="en-US" sz="1200" b="1">
              <a:solidFill>
                <a:srgbClr val="000000"/>
              </a:solidFill>
              <a:latin typeface="Tahoma" pitchFamily="34" charset="0"/>
            </a:endParaRPr>
          </a:p>
        </p:txBody>
      </p:sp>
      <p:sp>
        <p:nvSpPr>
          <p:cNvPr id="22617" name="Freeform 88"/>
          <p:cNvSpPr>
            <a:spLocks/>
          </p:cNvSpPr>
          <p:nvPr/>
        </p:nvSpPr>
        <p:spPr bwMode="auto">
          <a:xfrm flipV="1">
            <a:off x="3981450" y="4394200"/>
            <a:ext cx="447675" cy="46038"/>
          </a:xfrm>
          <a:custGeom>
            <a:avLst/>
            <a:gdLst>
              <a:gd name="T0" fmla="*/ 2147483647 w 409"/>
              <a:gd name="T1" fmla="*/ 0 h 1"/>
              <a:gd name="T2" fmla="*/ 0 w 409"/>
              <a:gd name="T3" fmla="*/ 0 h 1"/>
              <a:gd name="T4" fmla="*/ 0 60000 65536"/>
              <a:gd name="T5" fmla="*/ 0 60000 65536"/>
              <a:gd name="T6" fmla="*/ 0 w 409"/>
              <a:gd name="T7" fmla="*/ 0 h 1"/>
              <a:gd name="T8" fmla="*/ 409 w 409"/>
              <a:gd name="T9" fmla="*/ 1 h 1"/>
            </a:gdLst>
            <a:ahLst/>
            <a:cxnLst>
              <a:cxn ang="T4">
                <a:pos x="T0" y="T1"/>
              </a:cxn>
              <a:cxn ang="T5">
                <a:pos x="T2" y="T3"/>
              </a:cxn>
            </a:cxnLst>
            <a:rect l="T6" t="T7" r="T8" b="T9"/>
            <a:pathLst>
              <a:path w="409" h="1">
                <a:moveTo>
                  <a:pt x="409" y="0"/>
                </a:moveTo>
                <a:cubicBezTo>
                  <a:pt x="409" y="0"/>
                  <a:pt x="204" y="0"/>
                  <a:pt x="0" y="0"/>
                </a:cubicBezTo>
              </a:path>
            </a:pathLst>
          </a:custGeom>
          <a:noFill/>
          <a:ln w="38100">
            <a:solidFill>
              <a:srgbClr val="FFFF00"/>
            </a:solidFill>
            <a:round/>
            <a:headEnd/>
            <a:tailEnd/>
          </a:ln>
        </p:spPr>
        <p:txBody>
          <a:bodyPr/>
          <a:lstStyle/>
          <a:p>
            <a:pPr algn="ctr" eaLnBrk="0" hangingPunct="0"/>
            <a:endParaRPr lang="en-US" sz="1200" b="1">
              <a:solidFill>
                <a:srgbClr val="000000"/>
              </a:solidFill>
              <a:latin typeface="Tahoma" pitchFamily="34" charset="0"/>
            </a:endParaRPr>
          </a:p>
        </p:txBody>
      </p:sp>
      <p:sp>
        <p:nvSpPr>
          <p:cNvPr id="22618" name="Text Box 89"/>
          <p:cNvSpPr txBox="1">
            <a:spLocks noChangeArrowheads="1"/>
          </p:cNvSpPr>
          <p:nvPr/>
        </p:nvSpPr>
        <p:spPr bwMode="auto">
          <a:xfrm>
            <a:off x="1749425" y="2990850"/>
            <a:ext cx="1204913" cy="393700"/>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100" b="1">
                <a:solidFill>
                  <a:srgbClr val="99FF33"/>
                </a:solidFill>
                <a:cs typeface="Arial" pitchFamily="34" charset="0"/>
              </a:rPr>
              <a:t>Flag Boshielo RWS</a:t>
            </a:r>
          </a:p>
        </p:txBody>
      </p:sp>
      <p:sp>
        <p:nvSpPr>
          <p:cNvPr id="22619" name="Text Box 90"/>
          <p:cNvSpPr txBox="1">
            <a:spLocks noChangeArrowheads="1"/>
          </p:cNvSpPr>
          <p:nvPr/>
        </p:nvSpPr>
        <p:spPr bwMode="auto">
          <a:xfrm>
            <a:off x="7910513" y="2798763"/>
            <a:ext cx="1206500" cy="225425"/>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100" b="1">
                <a:solidFill>
                  <a:srgbClr val="99FF33"/>
                </a:solidFill>
                <a:cs typeface="Arial" pitchFamily="34" charset="0"/>
              </a:rPr>
              <a:t>Tubatse RWS</a:t>
            </a:r>
          </a:p>
        </p:txBody>
      </p:sp>
      <p:sp>
        <p:nvSpPr>
          <p:cNvPr id="22620" name="Text Box 91"/>
          <p:cNvSpPr txBox="1">
            <a:spLocks noChangeArrowheads="1"/>
          </p:cNvSpPr>
          <p:nvPr/>
        </p:nvSpPr>
        <p:spPr bwMode="auto">
          <a:xfrm>
            <a:off x="4429125" y="3716338"/>
            <a:ext cx="1204913" cy="393700"/>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100" b="1">
                <a:solidFill>
                  <a:srgbClr val="99FF33"/>
                </a:solidFill>
                <a:cs typeface="Arial" pitchFamily="34" charset="0"/>
              </a:rPr>
              <a:t>Nebo Plateau RWS</a:t>
            </a:r>
          </a:p>
        </p:txBody>
      </p:sp>
      <p:sp>
        <p:nvSpPr>
          <p:cNvPr id="22621" name="Text Box 92"/>
          <p:cNvSpPr txBox="1">
            <a:spLocks noChangeArrowheads="1"/>
          </p:cNvSpPr>
          <p:nvPr/>
        </p:nvSpPr>
        <p:spPr bwMode="auto">
          <a:xfrm>
            <a:off x="6794500" y="1930400"/>
            <a:ext cx="1204913" cy="227013"/>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100" b="1">
                <a:solidFill>
                  <a:srgbClr val="99FF33"/>
                </a:solidFill>
                <a:cs typeface="Arial" pitchFamily="34" charset="0"/>
              </a:rPr>
              <a:t>Lebalelo RWS</a:t>
            </a:r>
          </a:p>
        </p:txBody>
      </p:sp>
      <p:sp>
        <p:nvSpPr>
          <p:cNvPr id="22622" name="Text Box 93"/>
          <p:cNvSpPr txBox="1">
            <a:spLocks noChangeArrowheads="1"/>
          </p:cNvSpPr>
          <p:nvPr/>
        </p:nvSpPr>
        <p:spPr bwMode="auto">
          <a:xfrm>
            <a:off x="4562475" y="1930400"/>
            <a:ext cx="1204913" cy="393700"/>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100" b="1">
                <a:solidFill>
                  <a:srgbClr val="99FF33"/>
                </a:solidFill>
                <a:cs typeface="Arial" pitchFamily="34" charset="0"/>
              </a:rPr>
              <a:t>Olifantspoort South RWS</a:t>
            </a:r>
          </a:p>
        </p:txBody>
      </p:sp>
      <p:sp>
        <p:nvSpPr>
          <p:cNvPr id="22623" name="Text Box 94"/>
          <p:cNvSpPr txBox="1">
            <a:spLocks noChangeArrowheads="1"/>
          </p:cNvSpPr>
          <p:nvPr/>
        </p:nvSpPr>
        <p:spPr bwMode="auto">
          <a:xfrm>
            <a:off x="1971675" y="482600"/>
            <a:ext cx="1206500" cy="393700"/>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100" b="1">
                <a:solidFill>
                  <a:srgbClr val="99FF33"/>
                </a:solidFill>
                <a:cs typeface="Arial" pitchFamily="34" charset="0"/>
              </a:rPr>
              <a:t>Olifants-Sand  RWS</a:t>
            </a:r>
          </a:p>
        </p:txBody>
      </p:sp>
      <p:sp>
        <p:nvSpPr>
          <p:cNvPr id="22624" name="Freeform 95"/>
          <p:cNvSpPr>
            <a:spLocks/>
          </p:cNvSpPr>
          <p:nvPr/>
        </p:nvSpPr>
        <p:spPr bwMode="auto">
          <a:xfrm>
            <a:off x="0" y="820738"/>
            <a:ext cx="1101725" cy="2365375"/>
          </a:xfrm>
          <a:custGeom>
            <a:avLst/>
            <a:gdLst>
              <a:gd name="T0" fmla="*/ 2147483647 w 1118"/>
              <a:gd name="T1" fmla="*/ 2147483647 h 2223"/>
              <a:gd name="T2" fmla="*/ 2147483647 w 1118"/>
              <a:gd name="T3" fmla="*/ 2147483647 h 2223"/>
              <a:gd name="T4" fmla="*/ 2147483647 w 1118"/>
              <a:gd name="T5" fmla="*/ 2147483647 h 2223"/>
              <a:gd name="T6" fmla="*/ 2147483647 w 1118"/>
              <a:gd name="T7" fmla="*/ 2147483647 h 2223"/>
              <a:gd name="T8" fmla="*/ 2147483647 w 1118"/>
              <a:gd name="T9" fmla="*/ 2147483647 h 2223"/>
              <a:gd name="T10" fmla="*/ 2147483647 w 1118"/>
              <a:gd name="T11" fmla="*/ 2147483647 h 2223"/>
              <a:gd name="T12" fmla="*/ 2147483647 w 1118"/>
              <a:gd name="T13" fmla="*/ 2147483647 h 2223"/>
              <a:gd name="T14" fmla="*/ 2147483647 w 1118"/>
              <a:gd name="T15" fmla="*/ 2147483647 h 2223"/>
              <a:gd name="T16" fmla="*/ 2147483647 w 1118"/>
              <a:gd name="T17" fmla="*/ 2147483647 h 2223"/>
              <a:gd name="T18" fmla="*/ 2147483647 w 1118"/>
              <a:gd name="T19" fmla="*/ 2147483647 h 2223"/>
              <a:gd name="T20" fmla="*/ 2147483647 w 1118"/>
              <a:gd name="T21" fmla="*/ 2147483647 h 2223"/>
              <a:gd name="T22" fmla="*/ 2147483647 w 1118"/>
              <a:gd name="T23" fmla="*/ 2147483647 h 2223"/>
              <a:gd name="T24" fmla="*/ 2147483647 w 1118"/>
              <a:gd name="T25" fmla="*/ 2147483647 h 22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8"/>
              <a:gd name="T40" fmla="*/ 0 h 2223"/>
              <a:gd name="T41" fmla="*/ 1118 w 1118"/>
              <a:gd name="T42" fmla="*/ 2223 h 22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8" h="2223">
                <a:moveTo>
                  <a:pt x="869" y="2223"/>
                </a:moveTo>
                <a:cubicBezTo>
                  <a:pt x="877" y="2056"/>
                  <a:pt x="885" y="1890"/>
                  <a:pt x="824" y="1724"/>
                </a:cubicBezTo>
                <a:cubicBezTo>
                  <a:pt x="763" y="1558"/>
                  <a:pt x="574" y="1361"/>
                  <a:pt x="506" y="1225"/>
                </a:cubicBezTo>
                <a:cubicBezTo>
                  <a:pt x="438" y="1089"/>
                  <a:pt x="468" y="975"/>
                  <a:pt x="415" y="907"/>
                </a:cubicBezTo>
                <a:cubicBezTo>
                  <a:pt x="362" y="839"/>
                  <a:pt x="249" y="885"/>
                  <a:pt x="189" y="817"/>
                </a:cubicBezTo>
                <a:cubicBezTo>
                  <a:pt x="129" y="749"/>
                  <a:pt x="67" y="590"/>
                  <a:pt x="52" y="499"/>
                </a:cubicBezTo>
                <a:cubicBezTo>
                  <a:pt x="37" y="408"/>
                  <a:pt x="0" y="340"/>
                  <a:pt x="98" y="272"/>
                </a:cubicBezTo>
                <a:cubicBezTo>
                  <a:pt x="196" y="204"/>
                  <a:pt x="491" y="121"/>
                  <a:pt x="642" y="91"/>
                </a:cubicBezTo>
                <a:cubicBezTo>
                  <a:pt x="793" y="61"/>
                  <a:pt x="937" y="0"/>
                  <a:pt x="1005" y="91"/>
                </a:cubicBezTo>
                <a:cubicBezTo>
                  <a:pt x="1073" y="182"/>
                  <a:pt x="1118" y="514"/>
                  <a:pt x="1050" y="635"/>
                </a:cubicBezTo>
                <a:cubicBezTo>
                  <a:pt x="982" y="756"/>
                  <a:pt x="604" y="643"/>
                  <a:pt x="597" y="817"/>
                </a:cubicBezTo>
                <a:cubicBezTo>
                  <a:pt x="590" y="991"/>
                  <a:pt x="937" y="1474"/>
                  <a:pt x="1005" y="1678"/>
                </a:cubicBezTo>
                <a:cubicBezTo>
                  <a:pt x="1073" y="1882"/>
                  <a:pt x="1039" y="1961"/>
                  <a:pt x="1005" y="2041"/>
                </a:cubicBezTo>
              </a:path>
            </a:pathLst>
          </a:custGeom>
          <a:noFill/>
          <a:ln w="38100">
            <a:solidFill>
              <a:srgbClr val="99FF33"/>
            </a:solidFill>
            <a:prstDash val="sysDot"/>
            <a:round/>
            <a:headEnd/>
            <a:tailEnd/>
          </a:ln>
        </p:spPr>
        <p:txBody>
          <a:bodyPr/>
          <a:lstStyle/>
          <a:p>
            <a:pPr algn="ctr" eaLnBrk="0" hangingPunct="0"/>
            <a:endParaRPr lang="en-US" sz="1200" b="1">
              <a:solidFill>
                <a:srgbClr val="000000"/>
              </a:solidFill>
              <a:latin typeface="Tahoma" pitchFamily="34" charset="0"/>
            </a:endParaRPr>
          </a:p>
        </p:txBody>
      </p:sp>
      <p:sp>
        <p:nvSpPr>
          <p:cNvPr id="22625" name="Text Box 96"/>
          <p:cNvSpPr txBox="1">
            <a:spLocks noChangeArrowheads="1"/>
          </p:cNvSpPr>
          <p:nvPr/>
        </p:nvSpPr>
        <p:spPr bwMode="auto">
          <a:xfrm>
            <a:off x="4830763" y="385763"/>
            <a:ext cx="4332287" cy="727075"/>
          </a:xfrm>
          <a:prstGeom prst="rect">
            <a:avLst/>
          </a:prstGeom>
          <a:noFill/>
          <a:ln w="9525">
            <a:noFill/>
            <a:miter lim="800000"/>
            <a:headEnd/>
            <a:tailEnd/>
          </a:ln>
        </p:spPr>
        <p:txBody>
          <a:bodyPr lIns="55586" tIns="27793" rIns="55586" bIns="27793">
            <a:spAutoFit/>
          </a:bodyPr>
          <a:lstStyle/>
          <a:p>
            <a:pPr defTabSz="555625">
              <a:spcBef>
                <a:spcPct val="50000"/>
              </a:spcBef>
            </a:pPr>
            <a:r>
              <a:rPr lang="en-US" sz="2200" b="1">
                <a:solidFill>
                  <a:schemeClr val="bg1"/>
                </a:solidFill>
                <a:cs typeface="Arial" pitchFamily="34" charset="0"/>
              </a:rPr>
              <a:t>ORWSDP: WATER SERVICES DEVELOPMENT</a:t>
            </a:r>
          </a:p>
        </p:txBody>
      </p:sp>
      <p:sp>
        <p:nvSpPr>
          <p:cNvPr id="22626" name="Text Box 97"/>
          <p:cNvSpPr txBox="1">
            <a:spLocks noChangeArrowheads="1"/>
          </p:cNvSpPr>
          <p:nvPr/>
        </p:nvSpPr>
        <p:spPr bwMode="auto">
          <a:xfrm>
            <a:off x="274638" y="3619500"/>
            <a:ext cx="1517650" cy="209550"/>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000" b="1">
                <a:solidFill>
                  <a:srgbClr val="FFFF00"/>
                </a:solidFill>
                <a:cs typeface="Arial" pitchFamily="34" charset="0"/>
              </a:rPr>
              <a:t>FLAG BOSHIELO DAM</a:t>
            </a:r>
          </a:p>
        </p:txBody>
      </p:sp>
      <p:sp>
        <p:nvSpPr>
          <p:cNvPr id="22627" name="Text Box 98"/>
          <p:cNvSpPr txBox="1">
            <a:spLocks noChangeArrowheads="1"/>
          </p:cNvSpPr>
          <p:nvPr/>
        </p:nvSpPr>
        <p:spPr bwMode="auto">
          <a:xfrm>
            <a:off x="6170613" y="2462213"/>
            <a:ext cx="936625" cy="225425"/>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100" b="1">
                <a:solidFill>
                  <a:srgbClr val="FFFF00"/>
                </a:solidFill>
                <a:cs typeface="Arial" pitchFamily="34" charset="0"/>
              </a:rPr>
              <a:t>MOOIHOEK</a:t>
            </a:r>
          </a:p>
        </p:txBody>
      </p:sp>
      <p:sp>
        <p:nvSpPr>
          <p:cNvPr id="22628" name="Text Box 99"/>
          <p:cNvSpPr txBox="1">
            <a:spLocks noChangeArrowheads="1"/>
          </p:cNvSpPr>
          <p:nvPr/>
        </p:nvSpPr>
        <p:spPr bwMode="auto">
          <a:xfrm>
            <a:off x="1749425" y="2027238"/>
            <a:ext cx="2322513" cy="225425"/>
          </a:xfrm>
          <a:prstGeom prst="rect">
            <a:avLst/>
          </a:prstGeom>
          <a:noFill/>
          <a:ln w="9525">
            <a:noFill/>
            <a:miter lim="800000"/>
            <a:headEnd/>
            <a:tailEnd/>
          </a:ln>
        </p:spPr>
        <p:txBody>
          <a:bodyPr lIns="55586" tIns="27793" rIns="55586" bIns="27793">
            <a:spAutoFit/>
          </a:bodyPr>
          <a:lstStyle/>
          <a:p>
            <a:pPr defTabSz="555625">
              <a:spcBef>
                <a:spcPct val="50000"/>
              </a:spcBef>
            </a:pPr>
            <a:r>
              <a:rPr lang="en-US" sz="1100" b="1">
                <a:solidFill>
                  <a:srgbClr val="99FF33"/>
                </a:solidFill>
                <a:cs typeface="Arial" pitchFamily="34" charset="0"/>
              </a:rPr>
              <a:t>Mphahele and Groothoek  RWS</a:t>
            </a:r>
          </a:p>
        </p:txBody>
      </p:sp>
      <p:grpSp>
        <p:nvGrpSpPr>
          <p:cNvPr id="2" name="Group 100"/>
          <p:cNvGrpSpPr>
            <a:grpSpLocks/>
          </p:cNvGrpSpPr>
          <p:nvPr/>
        </p:nvGrpSpPr>
        <p:grpSpPr bwMode="auto">
          <a:xfrm>
            <a:off x="6470650" y="5486400"/>
            <a:ext cx="2673350" cy="1233488"/>
            <a:chOff x="4076" y="3504"/>
            <a:chExt cx="1684" cy="777"/>
          </a:xfrm>
        </p:grpSpPr>
        <p:sp>
          <p:nvSpPr>
            <p:cNvPr id="22630" name="Text Box 101"/>
            <p:cNvSpPr txBox="1">
              <a:spLocks noChangeArrowheads="1"/>
            </p:cNvSpPr>
            <p:nvPr/>
          </p:nvSpPr>
          <p:spPr bwMode="auto">
            <a:xfrm>
              <a:off x="4076" y="3504"/>
              <a:ext cx="1684" cy="777"/>
            </a:xfrm>
            <a:prstGeom prst="rect">
              <a:avLst/>
            </a:prstGeom>
            <a:solidFill>
              <a:schemeClr val="bg1"/>
            </a:solidFill>
            <a:ln w="9525">
              <a:noFill/>
              <a:miter lim="800000"/>
              <a:headEnd/>
              <a:tailEnd/>
            </a:ln>
          </p:spPr>
          <p:txBody>
            <a:bodyPr lIns="55586" tIns="27793" rIns="55586" bIns="27793">
              <a:spAutoFit/>
            </a:bodyPr>
            <a:lstStyle/>
            <a:p>
              <a:pPr defTabSz="555625">
                <a:spcBef>
                  <a:spcPct val="50000"/>
                </a:spcBef>
              </a:pPr>
              <a:r>
                <a:rPr lang="en-US" sz="1000" b="1" u="sng">
                  <a:cs typeface="Arial" pitchFamily="34" charset="0"/>
                </a:rPr>
                <a:t>LEGEND</a:t>
              </a:r>
            </a:p>
            <a:p>
              <a:pPr defTabSz="555625">
                <a:spcBef>
                  <a:spcPct val="50000"/>
                </a:spcBef>
              </a:pPr>
              <a:r>
                <a:rPr lang="en-US" sz="900" b="1">
                  <a:cs typeface="Arial" pitchFamily="34" charset="0"/>
                </a:rPr>
                <a:t>SUPPLY AREAS</a:t>
              </a:r>
            </a:p>
            <a:p>
              <a:pPr defTabSz="555625">
                <a:spcBef>
                  <a:spcPct val="50000"/>
                </a:spcBef>
              </a:pPr>
              <a:r>
                <a:rPr lang="en-US" sz="900" b="1">
                  <a:cs typeface="Arial" pitchFamily="34" charset="0"/>
                </a:rPr>
                <a:t>EXISTING BULK WATER PIPELINES</a:t>
              </a:r>
            </a:p>
            <a:p>
              <a:pPr defTabSz="555625">
                <a:spcBef>
                  <a:spcPct val="50000"/>
                </a:spcBef>
              </a:pPr>
              <a:r>
                <a:rPr lang="en-US" sz="900" b="1">
                  <a:cs typeface="Arial" pitchFamily="34" charset="0"/>
                </a:rPr>
                <a:t>ORWRDP PIPELINES</a:t>
              </a:r>
            </a:p>
            <a:p>
              <a:pPr defTabSz="555625">
                <a:spcBef>
                  <a:spcPct val="50000"/>
                </a:spcBef>
              </a:pPr>
              <a:r>
                <a:rPr lang="en-US" sz="900" b="1">
                  <a:cs typeface="Arial" pitchFamily="34" charset="0"/>
                </a:rPr>
                <a:t>WATER SERVICES BULK PIPELINES</a:t>
              </a:r>
            </a:p>
            <a:p>
              <a:pPr defTabSz="555625">
                <a:spcBef>
                  <a:spcPct val="50000"/>
                </a:spcBef>
              </a:pPr>
              <a:r>
                <a:rPr lang="en-US" sz="900" b="1">
                  <a:cs typeface="Arial" pitchFamily="34" charset="0"/>
                </a:rPr>
                <a:t>ESKOM PSS INFRASTUCTURE</a:t>
              </a:r>
            </a:p>
          </p:txBody>
        </p:sp>
        <p:sp>
          <p:nvSpPr>
            <p:cNvPr id="22631" name="Line 102"/>
            <p:cNvSpPr>
              <a:spLocks noChangeShapeType="1"/>
            </p:cNvSpPr>
            <p:nvPr/>
          </p:nvSpPr>
          <p:spPr bwMode="auto">
            <a:xfrm>
              <a:off x="5372" y="3696"/>
              <a:ext cx="321" cy="0"/>
            </a:xfrm>
            <a:prstGeom prst="line">
              <a:avLst/>
            </a:prstGeom>
            <a:noFill/>
            <a:ln w="57150">
              <a:solidFill>
                <a:srgbClr val="99FF33"/>
              </a:solidFill>
              <a:prstDash val="sysDot"/>
              <a:round/>
              <a:headEnd/>
              <a:tailEnd/>
            </a:ln>
          </p:spPr>
          <p:txBody>
            <a:bodyPr/>
            <a:lstStyle/>
            <a:p>
              <a:endParaRPr lang="en-US"/>
            </a:p>
          </p:txBody>
        </p:sp>
        <p:sp>
          <p:nvSpPr>
            <p:cNvPr id="22632" name="Line 103"/>
            <p:cNvSpPr>
              <a:spLocks noChangeShapeType="1"/>
            </p:cNvSpPr>
            <p:nvPr/>
          </p:nvSpPr>
          <p:spPr bwMode="auto">
            <a:xfrm>
              <a:off x="5373" y="3828"/>
              <a:ext cx="321" cy="0"/>
            </a:xfrm>
            <a:prstGeom prst="line">
              <a:avLst/>
            </a:prstGeom>
            <a:noFill/>
            <a:ln w="57150">
              <a:solidFill>
                <a:schemeClr val="tx1"/>
              </a:solidFill>
              <a:round/>
              <a:headEnd/>
              <a:tailEnd/>
            </a:ln>
          </p:spPr>
          <p:txBody>
            <a:bodyPr/>
            <a:lstStyle/>
            <a:p>
              <a:endParaRPr lang="en-US"/>
            </a:p>
          </p:txBody>
        </p:sp>
        <p:sp>
          <p:nvSpPr>
            <p:cNvPr id="22633" name="Line 104"/>
            <p:cNvSpPr>
              <a:spLocks noChangeShapeType="1"/>
            </p:cNvSpPr>
            <p:nvPr/>
          </p:nvSpPr>
          <p:spPr bwMode="auto">
            <a:xfrm>
              <a:off x="5372" y="3962"/>
              <a:ext cx="321" cy="0"/>
            </a:xfrm>
            <a:prstGeom prst="line">
              <a:avLst/>
            </a:prstGeom>
            <a:noFill/>
            <a:ln w="57150">
              <a:solidFill>
                <a:srgbClr val="E20000"/>
              </a:solidFill>
              <a:round/>
              <a:headEnd/>
              <a:tailEnd/>
            </a:ln>
          </p:spPr>
          <p:txBody>
            <a:bodyPr/>
            <a:lstStyle/>
            <a:p>
              <a:endParaRPr lang="en-US"/>
            </a:p>
          </p:txBody>
        </p:sp>
        <p:sp>
          <p:nvSpPr>
            <p:cNvPr id="22634" name="Line 105"/>
            <p:cNvSpPr>
              <a:spLocks noChangeShapeType="1"/>
            </p:cNvSpPr>
            <p:nvPr/>
          </p:nvSpPr>
          <p:spPr bwMode="auto">
            <a:xfrm>
              <a:off x="5373" y="4090"/>
              <a:ext cx="321" cy="0"/>
            </a:xfrm>
            <a:prstGeom prst="line">
              <a:avLst/>
            </a:prstGeom>
            <a:noFill/>
            <a:ln w="57150">
              <a:solidFill>
                <a:srgbClr val="FFFF00"/>
              </a:solidFill>
              <a:round/>
              <a:headEnd/>
              <a:tailEnd/>
            </a:ln>
          </p:spPr>
          <p:txBody>
            <a:bodyPr/>
            <a:lstStyle/>
            <a:p>
              <a:endParaRPr lang="en-US"/>
            </a:p>
          </p:txBody>
        </p:sp>
        <p:sp>
          <p:nvSpPr>
            <p:cNvPr id="22635" name="Line 106"/>
            <p:cNvSpPr>
              <a:spLocks noChangeShapeType="1"/>
            </p:cNvSpPr>
            <p:nvPr/>
          </p:nvSpPr>
          <p:spPr bwMode="auto">
            <a:xfrm>
              <a:off x="5373" y="4211"/>
              <a:ext cx="321" cy="0"/>
            </a:xfrm>
            <a:prstGeom prst="line">
              <a:avLst/>
            </a:prstGeom>
            <a:noFill/>
            <a:ln w="57150">
              <a:solidFill>
                <a:schemeClr val="folHlink"/>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381000" y="152400"/>
            <a:ext cx="7010400" cy="685800"/>
          </a:xfrm>
          <a:prstGeom prst="rect">
            <a:avLst/>
          </a:prstGeom>
        </p:spPr>
        <p:txBody>
          <a:bodyPr/>
          <a:lstStyle/>
          <a:p>
            <a:pPr eaLnBrk="1" hangingPunct="1"/>
            <a:r>
              <a:rPr lang="en-US" sz="3200" b="1" smtClean="0"/>
              <a:t>Existing Infrastructure</a:t>
            </a:r>
          </a:p>
        </p:txBody>
      </p:sp>
      <p:sp>
        <p:nvSpPr>
          <p:cNvPr id="23555"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nchor="ctr"/>
          <a:lstStyle/>
          <a:p>
            <a:pPr algn="r" eaLnBrk="0" hangingPunct="0"/>
            <a:fld id="{FA4BC647-734B-462C-A978-6F53DCBDB76A}" type="slidenum">
              <a:rPr lang="en-US" sz="1200">
                <a:latin typeface="Calibri" pitchFamily="34" charset="0"/>
              </a:rPr>
              <a:pPr algn="r" eaLnBrk="0" hangingPunct="0"/>
              <a:t>6</a:t>
            </a:fld>
            <a:endParaRPr lang="en-US" sz="1200">
              <a:latin typeface="Calibri" pitchFamily="34" charset="0"/>
            </a:endParaRPr>
          </a:p>
        </p:txBody>
      </p:sp>
      <p:pic>
        <p:nvPicPr>
          <p:cNvPr id="23556" name="Picture 74" descr="Map-1"/>
          <p:cNvPicPr>
            <a:picLocks noChangeAspect="1" noChangeArrowheads="1"/>
          </p:cNvPicPr>
          <p:nvPr/>
        </p:nvPicPr>
        <p:blipFill>
          <a:blip r:embed="rId2"/>
          <a:srcRect/>
          <a:stretch>
            <a:fillRect/>
          </a:stretch>
        </p:blipFill>
        <p:spPr bwMode="auto">
          <a:xfrm>
            <a:off x="228600" y="838200"/>
            <a:ext cx="7086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04800" y="228600"/>
            <a:ext cx="7086600" cy="685800"/>
          </a:xfrm>
          <a:prstGeom prst="rect">
            <a:avLst/>
          </a:prstGeom>
        </p:spPr>
        <p:txBody>
          <a:bodyPr/>
          <a:lstStyle/>
          <a:p>
            <a:pPr eaLnBrk="1" hangingPunct="1"/>
            <a:r>
              <a:rPr lang="en-US" sz="2800" b="1" smtClean="0"/>
              <a:t>3.1 Age Profile of Assets</a:t>
            </a:r>
          </a:p>
        </p:txBody>
      </p:sp>
      <p:sp>
        <p:nvSpPr>
          <p:cNvPr id="24579"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fld id="{33124014-A21F-469D-8772-A1824D59371F}" type="slidenum">
              <a:rPr lang="en-US" sz="1200">
                <a:latin typeface="Calibri" pitchFamily="34" charset="0"/>
              </a:rPr>
              <a:pPr algn="r" eaLnBrk="0" hangingPunct="0"/>
              <a:t>7</a:t>
            </a:fld>
            <a:endParaRPr lang="en-US" sz="1200">
              <a:latin typeface="Calibri" pitchFamily="34" charset="0"/>
            </a:endParaRPr>
          </a:p>
        </p:txBody>
      </p:sp>
      <p:pic>
        <p:nvPicPr>
          <p:cNvPr id="24580" name="Chart 4"/>
          <p:cNvPicPr>
            <a:picLocks noChangeArrowheads="1"/>
          </p:cNvPicPr>
          <p:nvPr/>
        </p:nvPicPr>
        <p:blipFill>
          <a:blip r:embed="rId2"/>
          <a:srcRect/>
          <a:stretch>
            <a:fillRect/>
          </a:stretch>
        </p:blipFill>
        <p:spPr bwMode="auto">
          <a:xfrm>
            <a:off x="990600" y="762000"/>
            <a:ext cx="7086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eaLnBrk="0" hangingPunct="0"/>
            <a:fld id="{188435BD-F528-49B6-9A40-BA7E4FA3442E}" type="slidenum">
              <a:rPr lang="en-US" sz="1200">
                <a:solidFill>
                  <a:srgbClr val="898989"/>
                </a:solidFill>
                <a:latin typeface="Calibri" pitchFamily="34" charset="0"/>
              </a:rPr>
              <a:pPr algn="r" eaLnBrk="0" hangingPunct="0"/>
              <a:t>8</a:t>
            </a:fld>
            <a:endParaRPr lang="en-US" sz="1200">
              <a:solidFill>
                <a:srgbClr val="898989"/>
              </a:solidFill>
              <a:latin typeface="Calibri" pitchFamily="34" charset="0"/>
            </a:endParaRPr>
          </a:p>
        </p:txBody>
      </p:sp>
      <p:sp>
        <p:nvSpPr>
          <p:cNvPr id="25603" name="Rectangle 5"/>
          <p:cNvSpPr>
            <a:spLocks noChangeArrowheads="1"/>
          </p:cNvSpPr>
          <p:nvPr/>
        </p:nvSpPr>
        <p:spPr bwMode="auto">
          <a:xfrm>
            <a:off x="304800" y="457200"/>
            <a:ext cx="7010400" cy="892175"/>
          </a:xfrm>
          <a:prstGeom prst="rect">
            <a:avLst/>
          </a:prstGeom>
          <a:noFill/>
          <a:ln w="9525">
            <a:noFill/>
            <a:miter lim="800000"/>
            <a:headEnd/>
            <a:tailEnd/>
          </a:ln>
        </p:spPr>
        <p:txBody>
          <a:bodyPr anchor="ctr">
            <a:spAutoFit/>
          </a:bodyPr>
          <a:lstStyle/>
          <a:p>
            <a:pPr algn="ctr" eaLnBrk="0" hangingPunct="0"/>
            <a:r>
              <a:rPr lang="en-ZA" sz="2800" b="1">
                <a:latin typeface="Calibri" pitchFamily="34" charset="0"/>
                <a:ea typeface="Times New Roman" pitchFamily="18" charset="0"/>
                <a:cs typeface="Arial" pitchFamily="34" charset="0"/>
              </a:rPr>
              <a:t>3.2 Age profile of assets</a:t>
            </a:r>
            <a:endParaRPr lang="en-US" sz="2800" b="1">
              <a:latin typeface="Calibri" pitchFamily="34" charset="0"/>
              <a:ea typeface="Times New Roman" pitchFamily="18" charset="0"/>
              <a:cs typeface="Arial" pitchFamily="34" charset="0"/>
            </a:endParaRPr>
          </a:p>
          <a:p>
            <a:pPr eaLnBrk="0" hangingPunct="0"/>
            <a:endParaRPr lang="en-US" sz="2400">
              <a:latin typeface="Times"/>
              <a:ea typeface="Times New Roman" pitchFamily="18" charset="0"/>
              <a:cs typeface="Arial" pitchFamily="34" charset="0"/>
            </a:endParaRPr>
          </a:p>
        </p:txBody>
      </p:sp>
      <p:pic>
        <p:nvPicPr>
          <p:cNvPr id="25604" name="Chart 1"/>
          <p:cNvPicPr>
            <a:picLocks noChangeArrowheads="1"/>
          </p:cNvPicPr>
          <p:nvPr/>
        </p:nvPicPr>
        <p:blipFill>
          <a:blip r:embed="rId2"/>
          <a:srcRect b="-23"/>
          <a:stretch>
            <a:fillRect/>
          </a:stretch>
        </p:blipFill>
        <p:spPr bwMode="auto">
          <a:xfrm>
            <a:off x="990600" y="1143000"/>
            <a:ext cx="7086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01040"/>
          </a:xfrm>
        </p:spPr>
        <p:txBody>
          <a:bodyPr/>
          <a:lstStyle/>
          <a:p>
            <a:r>
              <a:rPr lang="en-ZA" dirty="0" smtClean="0"/>
              <a:t> Major Programmes</a:t>
            </a:r>
            <a:endParaRPr lang="en-ZA" dirty="0"/>
          </a:p>
        </p:txBody>
      </p:sp>
      <p:sp>
        <p:nvSpPr>
          <p:cNvPr id="3" name="Content Placeholder 2"/>
          <p:cNvSpPr>
            <a:spLocks noGrp="1"/>
          </p:cNvSpPr>
          <p:nvPr>
            <p:ph idx="1"/>
          </p:nvPr>
        </p:nvSpPr>
        <p:spPr>
          <a:xfrm>
            <a:off x="249382" y="701040"/>
            <a:ext cx="8631382" cy="5381105"/>
          </a:xfrm>
        </p:spPr>
        <p:txBody>
          <a:bodyPr/>
          <a:lstStyle/>
          <a:p>
            <a:r>
              <a:rPr lang="en-US" sz="2800" dirty="0" smtClean="0"/>
              <a:t>Dam Safety and Rehabilitation Programme (DSRP)</a:t>
            </a:r>
          </a:p>
          <a:p>
            <a:r>
              <a:rPr lang="en-US" sz="2800" dirty="0" smtClean="0"/>
              <a:t>Regional Bulk Infrastructure Grant (RBIG)</a:t>
            </a:r>
          </a:p>
          <a:p>
            <a:r>
              <a:rPr lang="en-US" sz="2800" dirty="0" smtClean="0"/>
              <a:t>Bucket Eradication Programme (Sanitation)</a:t>
            </a:r>
          </a:p>
          <a:p>
            <a:r>
              <a:rPr lang="en-US" sz="2800" dirty="0" smtClean="0"/>
              <a:t>Accelerated Community Infrastructure Programme (ACIP)</a:t>
            </a:r>
          </a:p>
          <a:p>
            <a:r>
              <a:rPr lang="en-US" sz="2800" dirty="0" smtClean="0"/>
              <a:t>Adopt-a-River Programme</a:t>
            </a:r>
          </a:p>
          <a:p>
            <a:r>
              <a:rPr lang="en-US" sz="2800" dirty="0" smtClean="0"/>
              <a:t>Rain Water Harvesting</a:t>
            </a:r>
          </a:p>
          <a:p>
            <a:pPr>
              <a:buNone/>
            </a:pPr>
            <a:endParaRPr lang="en-ZA" sz="2800" dirty="0" smtClean="0"/>
          </a:p>
          <a:p>
            <a:pPr>
              <a:buNone/>
            </a:pPr>
            <a:r>
              <a:rPr lang="en-US" sz="2800" dirty="0" smtClean="0"/>
              <a:t>	</a:t>
            </a:r>
            <a:endParaRPr lang="en-ZA" dirty="0" smtClean="0"/>
          </a:p>
          <a:p>
            <a:pPr algn="just"/>
            <a:endParaRPr lang="en-ZA" sz="2800" dirty="0"/>
          </a:p>
        </p:txBody>
      </p:sp>
      <p:pic>
        <p:nvPicPr>
          <p:cNvPr id="4" name="Picture 2" descr="http://www.dwa.gov.za/downloads/mediaproduction/DWAS/DWAS%20logo%20email.jpg"/>
          <p:cNvPicPr>
            <a:picLocks noChangeAspect="1" noChangeArrowheads="1"/>
          </p:cNvPicPr>
          <p:nvPr/>
        </p:nvPicPr>
        <p:blipFill>
          <a:blip r:embed="rId2"/>
          <a:srcRect/>
          <a:stretch>
            <a:fillRect/>
          </a:stretch>
        </p:blipFill>
        <p:spPr bwMode="auto">
          <a:xfrm>
            <a:off x="154236" y="5724097"/>
            <a:ext cx="2456762" cy="716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4246</TotalTime>
  <Words>795</Words>
  <Application>Microsoft Macintosh PowerPoint</Application>
  <PresentationFormat>On-screen Show (4:3)</PresentationFormat>
  <Paragraphs>145</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 Provisions and implications</vt:lpstr>
      <vt:lpstr> Overview of the Department</vt:lpstr>
      <vt:lpstr> DWS Business definition</vt:lpstr>
      <vt:lpstr>Slide 5</vt:lpstr>
      <vt:lpstr>Existing Infrastructure</vt:lpstr>
      <vt:lpstr>3.1 Age Profile of Assets</vt:lpstr>
      <vt:lpstr>Slide 8</vt:lpstr>
      <vt:lpstr> Major Programmes</vt:lpstr>
      <vt:lpstr>Sourcing of services</vt:lpstr>
      <vt:lpstr>Slide 11</vt:lpstr>
      <vt:lpstr>Requirements</vt:lpstr>
      <vt:lpstr>Evaluation criteria</vt:lpstr>
      <vt:lpstr> </vt:lpstr>
      <vt:lpstr>Requirements</vt:lpstr>
      <vt:lpstr>Evaluation criteria</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dlamigt</cp:lastModifiedBy>
  <cp:revision>326</cp:revision>
  <dcterms:created xsi:type="dcterms:W3CDTF">2012-08-01T10:33:21Z</dcterms:created>
  <dcterms:modified xsi:type="dcterms:W3CDTF">2015-01-21T12:43:10Z</dcterms:modified>
</cp:coreProperties>
</file>